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86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0909300" cy="7777163"/>
  <p:notesSz cx="6807200" cy="9939338"/>
  <p:embeddedFontLst>
    <p:embeddedFont>
      <p:font typeface="HY견명조" panose="02030600000101010101" pitchFamily="18" charset="-127"/>
      <p:regular r:id="rId47"/>
    </p:embeddedFont>
    <p:embeddedFont>
      <p:font typeface="HY견고딕" panose="02030600000101010101" pitchFamily="18" charset="-127"/>
      <p:regular r:id="rId48"/>
    </p:embeddedFont>
    <p:embeddedFont>
      <p:font typeface="Rix모던고딕 EB" panose="02020603020101020101" pitchFamily="18" charset="-127"/>
      <p:regular r:id="rId49"/>
    </p:embeddedFont>
    <p:embeddedFont>
      <p:font typeface="Rix고딕 EB" panose="02020603020101020101" pitchFamily="18" charset="-127"/>
      <p:regular r:id="rId50"/>
    </p:embeddedFont>
    <p:embeddedFont>
      <p:font typeface="나눔바른고딕" panose="020B0603020101020101" pitchFamily="50" charset="-127"/>
      <p:regular r:id="rId51"/>
      <p:bold r:id="rId52"/>
    </p:embeddedFont>
    <p:embeddedFont>
      <p:font typeface="휴먼엑스포" panose="02030504000101010101" pitchFamily="18" charset="-127"/>
      <p:regular r:id="rId53"/>
    </p:embeddedFont>
    <p:embeddedFont>
      <p:font typeface="Rix모던고딕 B" panose="02020603020101020101" pitchFamily="18" charset="-127"/>
      <p:regular r:id="rId54"/>
    </p:embeddedFont>
    <p:embeddedFont>
      <p:font typeface="HY헤드라인M" panose="02030600000101010101" pitchFamily="18" charset="-127"/>
      <p:regular r:id="rId55"/>
    </p:embeddedFont>
    <p:embeddedFont>
      <p:font typeface="맑은 고딕" panose="020B0503020000020004" pitchFamily="50" charset="-127"/>
      <p:regular r:id="rId56"/>
      <p:bold r:id="rId57"/>
    </p:embeddedFont>
  </p:embeddedFontLst>
  <p:defaultTextStyle>
    <a:defPPr>
      <a:defRPr lang="ko-KR"/>
    </a:defPPr>
    <a:lvl1pPr marL="0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159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319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478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6638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0797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4957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9116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3276" algn="l" defTabSz="10883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603">
          <p15:clr>
            <a:srgbClr val="A4A3A4"/>
          </p15:clr>
        </p15:guide>
        <p15:guide id="2" orient="horz" pos="883">
          <p15:clr>
            <a:srgbClr val="A4A3A4"/>
          </p15:clr>
        </p15:guide>
        <p15:guide id="3" orient="horz" pos="4558">
          <p15:clr>
            <a:srgbClr val="A4A3A4"/>
          </p15:clr>
        </p15:guide>
        <p15:guide id="4" orient="horz" pos="2448">
          <p15:clr>
            <a:srgbClr val="A4A3A4"/>
          </p15:clr>
        </p15:guide>
        <p15:guide id="5" orient="horz" pos="928">
          <p15:clr>
            <a:srgbClr val="A4A3A4"/>
          </p15:clr>
        </p15:guide>
        <p15:guide id="6" pos="3434">
          <p15:clr>
            <a:srgbClr val="A4A3A4"/>
          </p15:clr>
        </p15:guide>
        <p15:guide id="7" pos="213">
          <p15:clr>
            <a:srgbClr val="A4A3A4"/>
          </p15:clr>
        </p15:guide>
        <p15:guide id="8" pos="5000">
          <p15:clr>
            <a:srgbClr val="A4A3A4"/>
          </p15:clr>
        </p15:guide>
        <p15:guide id="9" pos="282">
          <p15:clr>
            <a:srgbClr val="A4A3A4"/>
          </p15:clr>
        </p15:guide>
        <p15:guide id="10" pos="4932">
          <p15:clr>
            <a:srgbClr val="A4A3A4"/>
          </p15:clr>
        </p15:guide>
        <p15:guide id="11" pos="5045">
          <p15:clr>
            <a:srgbClr val="A4A3A4"/>
          </p15:clr>
        </p15:guide>
        <p15:guide id="12" pos="67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81"/>
    <p:restoredTop sz="99558"/>
  </p:normalViewPr>
  <p:slideViewPr>
    <p:cSldViewPr snapToObjects="1">
      <p:cViewPr varScale="1">
        <p:scale>
          <a:sx n="73" d="100"/>
          <a:sy n="73" d="100"/>
        </p:scale>
        <p:origin x="1536" y="60"/>
      </p:cViewPr>
      <p:guideLst>
        <p:guide orient="horz" pos="4603"/>
        <p:guide orient="horz" pos="883"/>
        <p:guide orient="horz" pos="4558"/>
        <p:guide orient="horz" pos="2448"/>
        <p:guide orient="horz" pos="928"/>
        <p:guide pos="3434"/>
        <p:guide pos="213"/>
        <p:guide pos="5000"/>
        <p:guide pos="282"/>
        <p:guide pos="4932"/>
        <p:guide pos="5045"/>
        <p:guide pos="6747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0" d="100"/>
        <a:sy n="70" d="100"/>
      </p:scale>
      <p:origin x="0" y="2076"/>
    </p:cViewPr>
  </p:sorterViewPr>
  <p:notesViewPr>
    <p:cSldViewPr snapToObjects="1">
      <p:cViewPr varScale="1">
        <p:scale>
          <a:sx n="79" d="100"/>
          <a:sy n="79" d="100"/>
        </p:scale>
        <p:origin x="4014" y="60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5EE17661-5F49-481A-8F89-B7DE243FE76A}" type="datetime1">
              <a:rPr lang="ko-KR" altLang="en-US"/>
              <a:pPr lvl="0">
                <a:defRPr lang="ko-KR" altLang="en-US"/>
              </a:pPr>
              <a:t>2019-06-15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20742A24-95E6-483C-9275-2564A05BDD4C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F2299B05-BDCC-47AF-97CD-37656624D452}" type="datetime1">
              <a:rPr lang="ko-KR" altLang="en-US"/>
              <a:pPr lvl="0">
                <a:defRPr lang="ko-KR" altLang="en-US"/>
              </a:pPr>
              <a:t>2019-06-15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90575" y="746125"/>
            <a:ext cx="52260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9AED85FF-30B1-4622-8F96-40FA7036AC8E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defRPr lang="ko-KR" altLang="en-US"/>
            </a:pPr>
            <a:endParaRPr lang="ko-KR" altLang="en-US">
              <a:latin typeface="굴림"/>
              <a:ea typeface="굴림"/>
            </a:endParaRPr>
          </a:p>
        </p:txBody>
      </p:sp>
      <p:sp>
        <p:nvSpPr>
          <p:cNvPr id="53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8989">
              <a:defRPr lang="ko-KR" altLang="en-US"/>
            </a:pPr>
            <a:fld id="{1F76AE97-FAA0-431E-BD41-6EDA2631868C}" type="slidenum">
              <a:rPr lang="en-US" altLang="ko-KR">
                <a:latin typeface="굴림"/>
                <a:ea typeface="굴림"/>
              </a:rPr>
              <a:pPr defTabSz="948989">
                <a:defRPr lang="ko-KR" altLang="en-US"/>
              </a:pPr>
              <a:t>1</a:t>
            </a:fld>
            <a:endParaRPr lang="en-US" altLang="ko-KR">
              <a:latin typeface="굴림"/>
              <a:ea typeface="굴림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19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28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39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40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AED85FF-30B1-4622-8F96-40FA7036AC8E}" type="slidenum">
              <a:rPr lang="ko-KR" altLang="en-US">
                <a:solidFill>
                  <a:prstClr val="black"/>
                </a:solidFill>
              </a:rPr>
              <a:pPr lvl="0">
                <a:defRPr lang="ko-KR" altLang="en-US"/>
              </a:pPr>
              <a:t>42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2"/>
          <p:cNvGraphicFramePr>
            <a:graphicFrameLocks noGrp="1"/>
          </p:cNvGraphicFramePr>
          <p:nvPr userDrawn="1">
            <p:extLst/>
          </p:nvPr>
        </p:nvGraphicFramePr>
        <p:xfrm>
          <a:off x="386372" y="7256886"/>
          <a:ext cx="10138307" cy="410291"/>
        </p:xfrm>
        <a:graphic>
          <a:graphicData uri="http://schemas.openxmlformats.org/drawingml/2006/table">
            <a:tbl>
              <a:tblPr/>
              <a:tblGrid>
                <a:gridCol w="41166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3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7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291">
                <a:tc>
                  <a:txBody>
                    <a:bodyPr/>
                    <a:lstStyle/>
                    <a:p>
                      <a:pPr marL="0" marR="0" lvl="0" indent="49213" algn="l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55945" marR="5594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9213" algn="ctr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505" marR="55505" marT="40825" marB="4082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9213" algn="r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5505" marR="5550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3" name="직선 연결선 2"/>
          <p:cNvCxnSpPr>
            <a:cxnSpLocks noChangeShapeType="1"/>
          </p:cNvCxnSpPr>
          <p:nvPr userDrawn="1"/>
        </p:nvCxnSpPr>
        <p:spPr bwMode="auto">
          <a:xfrm>
            <a:off x="405603" y="783118"/>
            <a:ext cx="10122572" cy="0"/>
          </a:xfrm>
          <a:prstGeom prst="line">
            <a:avLst/>
          </a:prstGeom>
          <a:noFill/>
          <a:ln w="25400" algn="ctr">
            <a:solidFill>
              <a:schemeClr val="tx1"/>
            </a:solidFill>
            <a:round/>
            <a:headEnd/>
            <a:tailEnd type="none" w="sm" len="sm"/>
          </a:ln>
        </p:spPr>
      </p:cxnSp>
      <p:sp>
        <p:nvSpPr>
          <p:cNvPr id="10" name="TextBox 9"/>
          <p:cNvSpPr txBox="1">
            <a:spLocks noChangeArrowheads="1"/>
          </p:cNvSpPr>
          <p:nvPr userDrawn="1"/>
        </p:nvSpPr>
        <p:spPr bwMode="auto">
          <a:xfrm>
            <a:off x="4517283" y="7328804"/>
            <a:ext cx="1744673" cy="27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1007029" fontAlgn="base">
              <a:spcBef>
                <a:spcPct val="0"/>
              </a:spcBef>
              <a:spcAft>
                <a:spcPct val="0"/>
              </a:spcAft>
              <a:defRPr/>
            </a:pPr>
            <a:fld id="{425952C4-8A8C-417E-963E-05BCD06A3867}" type="slidenum">
              <a:rPr kumimoji="1" lang="ko-KR" altLang="en-US" sz="1156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ctr" defTabSz="1007029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ko-KR" sz="1156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62072" y="7310633"/>
            <a:ext cx="3289298" cy="278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07029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11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지방회</a:t>
            </a:r>
            <a:r>
              <a:rPr kumimoji="1" lang="en-US" altLang="ko-KR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/ </a:t>
            </a:r>
            <a:r>
              <a:rPr kumimoji="1" lang="ko-KR" altLang="en-US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전자출입증 지방화 이용안내서</a:t>
            </a:r>
            <a:endParaRPr kumimoji="1" lang="en-US" altLang="ko-KR" sz="1211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8495538" y="410018"/>
            <a:ext cx="2068195" cy="2617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defTabSz="100702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10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제출사무원 전자출입증시스템</a:t>
            </a:r>
            <a:endParaRPr kumimoji="1" lang="ko-KR" altLang="en-US" sz="110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308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85"/>
            <a:ext cx="10909300" cy="755259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603" y="2945406"/>
            <a:ext cx="1820279" cy="272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002" y="6267681"/>
            <a:ext cx="2202839" cy="104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522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" y="857"/>
            <a:ext cx="10908792" cy="7775448"/>
          </a:xfrm>
          <a:prstGeom prst="rect">
            <a:avLst/>
          </a:prstGeom>
        </p:spPr>
      </p:pic>
      <p:pic>
        <p:nvPicPr>
          <p:cNvPr id="3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749" y="6480869"/>
            <a:ext cx="2202839" cy="104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528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개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75" y="0"/>
            <a:ext cx="10906125" cy="703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308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68" y="3496"/>
            <a:ext cx="10908970" cy="777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 userDrawn="1"/>
        </p:nvSpPr>
        <p:spPr>
          <a:xfrm>
            <a:off x="9189119" y="373255"/>
            <a:ext cx="120706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등기소출입증</a:t>
            </a:r>
            <a:r>
              <a:rPr lang="en-US" altLang="ko-KR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사무소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294349" y="7386486"/>
            <a:ext cx="320601" cy="1384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719410"/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 </a:t>
            </a:r>
            <a:fld id="{FE8AD26A-F932-48A9-9CD9-EA89DF65F334}" type="slidenum">
              <a:rPr lang="ko-KR" altLang="en-US" sz="9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algn="ctr" defTabSz="719410"/>
              <a:t>‹#›</a:t>
            </a:fld>
            <a:r>
              <a:rPr lang="ko-KR" altLang="en-US" sz="900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</a:t>
            </a:r>
            <a:endParaRPr lang="ko-KR" altLang="en-US" sz="900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9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906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지방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68" y="3496"/>
            <a:ext cx="10908970" cy="777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 userDrawn="1"/>
        </p:nvSpPr>
        <p:spPr>
          <a:xfrm>
            <a:off x="8770305" y="357866"/>
            <a:ext cx="357469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/>
            <a:r>
              <a:rPr lang="en-US" altLang="ko-KR" sz="12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Ⅲ-</a:t>
            </a:r>
            <a:r>
              <a:rPr lang="en-US" altLang="ko-KR" sz="11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endParaRPr lang="ko-KR" altLang="en-US" sz="1200" dirty="0">
              <a:solidFill>
                <a:prstClr val="white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9189119" y="373255"/>
            <a:ext cx="1078821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전자출입증</a:t>
            </a:r>
            <a:r>
              <a:rPr lang="en-US" altLang="ko-KR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지방회</a:t>
            </a:r>
            <a:endParaRPr lang="ko-KR" altLang="en-US" sz="1000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5294349" y="7386486"/>
            <a:ext cx="320601" cy="1384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719410"/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 </a:t>
            </a:r>
            <a:fld id="{FE8AD26A-F932-48A9-9CD9-EA89DF65F334}" type="slidenum">
              <a:rPr lang="ko-KR" altLang="en-US" sz="9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algn="ctr" defTabSz="719410"/>
              <a:t>‹#›</a:t>
            </a:fld>
            <a:r>
              <a:rPr lang="ko-KR" altLang="en-US" sz="900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</a:t>
            </a:r>
            <a:endParaRPr lang="ko-KR" altLang="en-US" sz="900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9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2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허가담당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68" y="3496"/>
            <a:ext cx="10908970" cy="777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 userDrawn="1"/>
        </p:nvSpPr>
        <p:spPr>
          <a:xfrm>
            <a:off x="8770305" y="357866"/>
            <a:ext cx="357469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/>
            <a:r>
              <a:rPr lang="en-US" altLang="ko-KR" sz="12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Ⅲ-</a:t>
            </a:r>
            <a:r>
              <a:rPr lang="en-US" altLang="ko-KR" sz="11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endParaRPr lang="ko-KR" altLang="en-US" sz="1200" dirty="0">
              <a:solidFill>
                <a:prstClr val="white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9189119" y="373255"/>
            <a:ext cx="133530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전자출입증</a:t>
            </a:r>
            <a:r>
              <a:rPr lang="en-US" altLang="ko-KR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허가담당자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294349" y="7386486"/>
            <a:ext cx="320601" cy="1384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719410"/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 </a:t>
            </a:r>
            <a:fld id="{FE8AD26A-F932-48A9-9CD9-EA89DF65F334}" type="slidenum">
              <a:rPr lang="ko-KR" altLang="en-US" sz="9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algn="ctr" defTabSz="719410"/>
              <a:t>‹#›</a:t>
            </a:fld>
            <a:r>
              <a:rPr lang="ko-KR" altLang="en-US" sz="900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</a:t>
            </a:r>
            <a:endParaRPr lang="ko-KR" altLang="en-US" sz="900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9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195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접수담당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68" y="3496"/>
            <a:ext cx="10908970" cy="777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 userDrawn="1"/>
        </p:nvSpPr>
        <p:spPr>
          <a:xfrm>
            <a:off x="8770305" y="357866"/>
            <a:ext cx="357469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/>
            <a:r>
              <a:rPr lang="en-US" altLang="ko-KR" sz="12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Ⅲ-</a:t>
            </a:r>
            <a:r>
              <a:rPr lang="en-US" altLang="ko-KR" sz="11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endParaRPr lang="ko-KR" altLang="en-US" sz="1200" dirty="0">
              <a:solidFill>
                <a:prstClr val="white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9189119" y="373255"/>
            <a:ext cx="133530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전자출입증</a:t>
            </a:r>
            <a:r>
              <a:rPr lang="en-US" altLang="ko-KR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접수담당자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294349" y="7386486"/>
            <a:ext cx="320601" cy="1384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719410"/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 </a:t>
            </a:r>
            <a:fld id="{FE8AD26A-F932-48A9-9CD9-EA89DF65F334}" type="slidenum">
              <a:rPr lang="ko-KR" altLang="en-US" sz="9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algn="ctr" defTabSz="719410"/>
              <a:t>‹#›</a:t>
            </a:fld>
            <a:r>
              <a:rPr lang="ko-KR" altLang="en-US" sz="900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</a:t>
            </a:r>
            <a:endParaRPr lang="ko-KR" altLang="en-US" sz="900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9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143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시스템관리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68" y="3496"/>
            <a:ext cx="10908970" cy="777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 userDrawn="1"/>
        </p:nvSpPr>
        <p:spPr>
          <a:xfrm>
            <a:off x="8770305" y="357866"/>
            <a:ext cx="357469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/>
            <a:r>
              <a:rPr lang="en-US" altLang="ko-KR" sz="12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Ⅲ-</a:t>
            </a:r>
            <a:r>
              <a:rPr lang="en-US" altLang="ko-KR" sz="11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endParaRPr lang="ko-KR" altLang="en-US" sz="1200" dirty="0">
              <a:solidFill>
                <a:prstClr val="white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9189119" y="373255"/>
            <a:ext cx="1463542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전자출입증</a:t>
            </a:r>
            <a:r>
              <a:rPr lang="en-US" altLang="ko-KR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시스템관리자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294349" y="7386486"/>
            <a:ext cx="320601" cy="1384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719410"/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 </a:t>
            </a:r>
            <a:fld id="{FE8AD26A-F932-48A9-9CD9-EA89DF65F334}" type="slidenum">
              <a:rPr lang="ko-KR" altLang="en-US" sz="9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algn="ctr" defTabSz="719410"/>
              <a:t>‹#›</a:t>
            </a:fld>
            <a:r>
              <a:rPr lang="ko-KR" altLang="en-US" sz="900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</a:t>
            </a:r>
            <a:endParaRPr lang="ko-KR" altLang="en-US" sz="900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9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529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2"/>
          <p:cNvGraphicFramePr>
            <a:graphicFrameLocks noGrp="1"/>
          </p:cNvGraphicFramePr>
          <p:nvPr userDrawn="1">
            <p:extLst/>
          </p:nvPr>
        </p:nvGraphicFramePr>
        <p:xfrm>
          <a:off x="386372" y="7256886"/>
          <a:ext cx="10138307" cy="410291"/>
        </p:xfrm>
        <a:graphic>
          <a:graphicData uri="http://schemas.openxmlformats.org/drawingml/2006/table">
            <a:tbl>
              <a:tblPr/>
              <a:tblGrid>
                <a:gridCol w="41166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3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7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291">
                <a:tc>
                  <a:txBody>
                    <a:bodyPr/>
                    <a:lstStyle/>
                    <a:p>
                      <a:pPr marL="0" marR="0" lvl="0" indent="49213" algn="l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55945" marR="5594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9213" algn="ctr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505" marR="55505" marT="40825" marB="4082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9213" algn="r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5505" marR="5550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3" name="직선 연결선 2"/>
          <p:cNvCxnSpPr>
            <a:cxnSpLocks noChangeShapeType="1"/>
          </p:cNvCxnSpPr>
          <p:nvPr userDrawn="1"/>
        </p:nvCxnSpPr>
        <p:spPr bwMode="auto">
          <a:xfrm>
            <a:off x="405603" y="783118"/>
            <a:ext cx="10122572" cy="0"/>
          </a:xfrm>
          <a:prstGeom prst="line">
            <a:avLst/>
          </a:prstGeom>
          <a:noFill/>
          <a:ln w="25400" algn="ctr">
            <a:solidFill>
              <a:schemeClr val="tx1"/>
            </a:solidFill>
            <a:round/>
            <a:headEnd/>
            <a:tailEnd type="none" w="sm" len="sm"/>
          </a:ln>
        </p:spPr>
      </p:cxnSp>
      <p:sp>
        <p:nvSpPr>
          <p:cNvPr id="9" name="TextBox 8"/>
          <p:cNvSpPr txBox="1"/>
          <p:nvPr userDrawn="1"/>
        </p:nvSpPr>
        <p:spPr>
          <a:xfrm>
            <a:off x="8495538" y="410018"/>
            <a:ext cx="2068195" cy="2617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defTabSz="100702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10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제출사무원 전자출입증시스템</a:t>
            </a:r>
            <a:endParaRPr kumimoji="1" lang="ko-KR" altLang="en-US" sz="110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 userDrawn="1"/>
        </p:nvSpPr>
        <p:spPr bwMode="auto">
          <a:xfrm>
            <a:off x="4517283" y="7328804"/>
            <a:ext cx="1744673" cy="27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1007029" fontAlgn="base">
              <a:spcBef>
                <a:spcPct val="0"/>
              </a:spcBef>
              <a:spcAft>
                <a:spcPct val="0"/>
              </a:spcAft>
              <a:defRPr/>
            </a:pPr>
            <a:fld id="{425952C4-8A8C-417E-963E-05BCD06A3867}" type="slidenum">
              <a:rPr kumimoji="1" lang="ko-KR" altLang="en-US" sz="1156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ctr" defTabSz="1007029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ko-KR" sz="1156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62072" y="7310633"/>
            <a:ext cx="4003028" cy="278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07029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11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지방회</a:t>
            </a:r>
            <a:r>
              <a:rPr kumimoji="1" lang="ko-KR" altLang="en-US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1" lang="ko-KR" altLang="en-US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전자출입증 </a:t>
            </a:r>
            <a:r>
              <a:rPr kumimoji="1" lang="ko-KR" altLang="en-US" sz="1211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지방회</a:t>
            </a:r>
            <a:r>
              <a:rPr kumimoji="1" lang="ko-KR" altLang="en-US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관리자 설명서</a:t>
            </a:r>
            <a:endParaRPr kumimoji="1" lang="en-US" altLang="ko-KR" sz="1211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229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2"/>
          <p:cNvGraphicFramePr>
            <a:graphicFrameLocks noGrp="1"/>
          </p:cNvGraphicFramePr>
          <p:nvPr userDrawn="1">
            <p:extLst/>
          </p:nvPr>
        </p:nvGraphicFramePr>
        <p:xfrm>
          <a:off x="386372" y="7256886"/>
          <a:ext cx="10138307" cy="410291"/>
        </p:xfrm>
        <a:graphic>
          <a:graphicData uri="http://schemas.openxmlformats.org/drawingml/2006/table">
            <a:tbl>
              <a:tblPr/>
              <a:tblGrid>
                <a:gridCol w="41166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3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7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291">
                <a:tc>
                  <a:txBody>
                    <a:bodyPr/>
                    <a:lstStyle/>
                    <a:p>
                      <a:pPr marL="0" marR="0" lvl="0" indent="49213" algn="l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55945" marR="5594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9213" algn="ctr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505" marR="55505" marT="40825" marB="4082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9213" algn="r" defTabSz="914400" rtl="0" eaLnBrk="1" fontAlgn="base" latinLnBrk="1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5505" marR="5550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3" name="직선 연결선 2"/>
          <p:cNvCxnSpPr>
            <a:cxnSpLocks noChangeShapeType="1"/>
          </p:cNvCxnSpPr>
          <p:nvPr userDrawn="1"/>
        </p:nvCxnSpPr>
        <p:spPr bwMode="auto">
          <a:xfrm>
            <a:off x="405603" y="783118"/>
            <a:ext cx="10122572" cy="0"/>
          </a:xfrm>
          <a:prstGeom prst="line">
            <a:avLst/>
          </a:prstGeom>
          <a:noFill/>
          <a:ln w="25400" algn="ctr">
            <a:solidFill>
              <a:schemeClr val="tx1"/>
            </a:solidFill>
            <a:round/>
            <a:headEnd/>
            <a:tailEnd type="none" w="sm" len="sm"/>
          </a:ln>
        </p:spPr>
      </p:cxnSp>
      <p:sp>
        <p:nvSpPr>
          <p:cNvPr id="9" name="TextBox 8"/>
          <p:cNvSpPr txBox="1"/>
          <p:nvPr userDrawn="1"/>
        </p:nvSpPr>
        <p:spPr>
          <a:xfrm>
            <a:off x="8495538" y="410018"/>
            <a:ext cx="2068195" cy="2617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defTabSz="100702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10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제출사무원 전자출입증시스템</a:t>
            </a:r>
            <a:endParaRPr kumimoji="1" lang="ko-KR" altLang="en-US" sz="110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 userDrawn="1"/>
        </p:nvSpPr>
        <p:spPr bwMode="auto">
          <a:xfrm>
            <a:off x="4517283" y="7328804"/>
            <a:ext cx="1744673" cy="27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1007029" fontAlgn="base">
              <a:spcBef>
                <a:spcPct val="0"/>
              </a:spcBef>
              <a:spcAft>
                <a:spcPct val="0"/>
              </a:spcAft>
              <a:defRPr/>
            </a:pPr>
            <a:fld id="{425952C4-8A8C-417E-963E-05BCD06A3867}" type="slidenum">
              <a:rPr kumimoji="1" lang="ko-KR" altLang="en-US" sz="1156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ctr" defTabSz="1007029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ko-KR" sz="1156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62072" y="7310633"/>
            <a:ext cx="4003028" cy="278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07029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본직 및 사무원 </a:t>
            </a:r>
            <a:r>
              <a:rPr kumimoji="1" lang="en-US" altLang="ko-KR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1" lang="ko-KR" altLang="en-US" sz="1211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공인인증서 발급 절차 안내</a:t>
            </a:r>
            <a:endParaRPr kumimoji="1" lang="en-US" altLang="ko-KR" sz="1211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" name="Picture 2" descr="ëíë¯¼êµ­ ë²ì ë¡ê³ ì ëí ì´ë¯¸ì§ ê²ìê²°ê³¼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043" y="7301460"/>
            <a:ext cx="970131" cy="4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098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전략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68" y="3496"/>
            <a:ext cx="10908970" cy="777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62"/>
          <a:stretch/>
        </p:blipFill>
        <p:spPr>
          <a:xfrm>
            <a:off x="-4310" y="7142589"/>
            <a:ext cx="10909566" cy="640552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8770305" y="357866"/>
            <a:ext cx="357469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/>
            <a:r>
              <a:rPr lang="en-US" altLang="ko-KR" sz="12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Ⅲ-</a:t>
            </a:r>
            <a:r>
              <a:rPr lang="en-US" altLang="ko-KR" sz="1100" dirty="0" smtClean="0">
                <a:solidFill>
                  <a:prstClr val="white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endParaRPr lang="ko-KR" altLang="en-US" sz="1200" dirty="0">
              <a:solidFill>
                <a:prstClr val="white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9189119" y="373255"/>
            <a:ext cx="1558119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Rix모던고딕 B" pitchFamily="18" charset="-127"/>
                <a:ea typeface="Rix모던고딕 B" pitchFamily="18" charset="-127"/>
              </a:rPr>
              <a:t>통합전자등기 </a:t>
            </a:r>
            <a:r>
              <a:rPr lang="en-US" altLang="ko-KR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Rix모던고딕 B" pitchFamily="18" charset="-127"/>
                <a:ea typeface="Rix모던고딕 B" pitchFamily="18" charset="-127"/>
              </a:rPr>
              <a:t>– </a:t>
            </a:r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Rix모던고딕 B" pitchFamily="18" charset="-127"/>
                <a:ea typeface="Rix모던고딕 B" pitchFamily="18" charset="-127"/>
              </a:rPr>
              <a:t>자격자대리인</a:t>
            </a:r>
          </a:p>
        </p:txBody>
      </p:sp>
      <p:sp>
        <p:nvSpPr>
          <p:cNvPr id="11" name="TextBox 10"/>
          <p:cNvSpPr txBox="1"/>
          <p:nvPr userDrawn="1"/>
        </p:nvSpPr>
        <p:spPr>
          <a:xfrm>
            <a:off x="5294349" y="7386486"/>
            <a:ext cx="320601" cy="1384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719410"/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 </a:t>
            </a:r>
            <a:fld id="{FE8AD26A-F932-48A9-9CD9-EA89DF65F334}" type="slidenum">
              <a:rPr lang="ko-KR" altLang="en-US" sz="9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algn="ctr" defTabSz="719410"/>
              <a:t>‹#›</a:t>
            </a:fld>
            <a:r>
              <a:rPr lang="ko-KR" altLang="en-US" sz="900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</a:rPr>
              <a:t>-</a:t>
            </a:r>
            <a:endParaRPr lang="ko-KR" altLang="en-US" sz="900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36275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94705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별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478338" y="474709"/>
            <a:ext cx="629660" cy="43088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extrusionH="12700"/>
        </p:spPr>
        <p:txBody>
          <a:bodyPr wrap="none" lIns="0" tIns="0" rIns="0" bIns="0" anchor="ctr">
            <a:spAutoFit/>
            <a:sp3d>
              <a:bevelT w="0"/>
              <a:contourClr>
                <a:schemeClr val="bg1"/>
              </a:contourClr>
            </a:sp3d>
          </a:bodyPr>
          <a:lstStyle/>
          <a:p>
            <a:pPr defTabSz="1018562"/>
            <a:r>
              <a:rPr kumimoji="1" lang="ko-KR" altLang="en-US" sz="2800" spc="-70" dirty="0" smtClean="0">
                <a:solidFill>
                  <a:prstClr val="white"/>
                </a:solidFill>
                <a:latin typeface="Rix모던고딕 EB" pitchFamily="18" charset="-127"/>
                <a:ea typeface="Rix모던고딕 EB" pitchFamily="18" charset="-127"/>
              </a:rPr>
              <a:t>별첨</a:t>
            </a:r>
            <a:endParaRPr kumimoji="1" lang="ko-KR" altLang="en-US" sz="2800" spc="-70" dirty="0">
              <a:solidFill>
                <a:prstClr val="white"/>
              </a:solidFill>
              <a:latin typeface="Rix모던고딕 EB" pitchFamily="18" charset="-127"/>
              <a:ea typeface="Rix모던고딕 E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0096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2301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42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76" r:id="rId10"/>
    <p:sldLayoutId id="2147483777" r:id="rId11"/>
    <p:sldLayoutId id="2147483784" r:id="rId12"/>
    <p:sldLayoutId id="2147483778" r:id="rId13"/>
    <p:sldLayoutId id="2147483785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503514" algn="ctr" rtl="0" fontAlgn="base" latinLnBrk="1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1007029" algn="ctr" rtl="0" fontAlgn="base" latinLnBrk="1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510543" algn="ctr" rtl="0" fontAlgn="base" latinLnBrk="1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2014057" algn="ctr" rtl="0" fontAlgn="base" latinLnBrk="1">
        <a:spcBef>
          <a:spcPct val="0"/>
        </a:spcBef>
        <a:spcAft>
          <a:spcPct val="0"/>
        </a:spcAft>
        <a:defRPr kumimoji="1" sz="4846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77636" indent="-377636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524">
          <a:solidFill>
            <a:schemeClr val="tx1"/>
          </a:solidFill>
          <a:latin typeface="+mn-lt"/>
          <a:ea typeface="+mn-ea"/>
          <a:cs typeface="+mn-cs"/>
        </a:defRPr>
      </a:lvl1pPr>
      <a:lvl2pPr marL="818211" indent="-314696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3084">
          <a:solidFill>
            <a:schemeClr val="tx1"/>
          </a:solidFill>
          <a:latin typeface="+mn-lt"/>
          <a:ea typeface="+mn-ea"/>
        </a:defRPr>
      </a:lvl2pPr>
      <a:lvl3pPr marL="1258786" indent="-25175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643">
          <a:solidFill>
            <a:schemeClr val="tx1"/>
          </a:solidFill>
          <a:latin typeface="+mn-lt"/>
          <a:ea typeface="+mn-ea"/>
        </a:defRPr>
      </a:lvl3pPr>
      <a:lvl4pPr marL="1762300" indent="-251757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203">
          <a:solidFill>
            <a:schemeClr val="tx1"/>
          </a:solidFill>
          <a:latin typeface="+mn-lt"/>
          <a:ea typeface="+mn-ea"/>
        </a:defRPr>
      </a:lvl4pPr>
      <a:lvl5pPr marL="2265815" indent="-251757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203">
          <a:solidFill>
            <a:schemeClr val="tx1"/>
          </a:solidFill>
          <a:latin typeface="+mn-lt"/>
          <a:ea typeface="+mn-ea"/>
        </a:defRPr>
      </a:lvl5pPr>
      <a:lvl6pPr marL="2769329" indent="-251757" algn="l" rtl="0" fontAlgn="base" latinLnBrk="1">
        <a:spcBef>
          <a:spcPct val="20000"/>
        </a:spcBef>
        <a:spcAft>
          <a:spcPct val="0"/>
        </a:spcAft>
        <a:buChar char="»"/>
        <a:defRPr kumimoji="1" sz="2203">
          <a:solidFill>
            <a:schemeClr val="tx1"/>
          </a:solidFill>
          <a:latin typeface="+mn-lt"/>
          <a:ea typeface="+mn-ea"/>
        </a:defRPr>
      </a:lvl6pPr>
      <a:lvl7pPr marL="3272843" indent="-251757" algn="l" rtl="0" fontAlgn="base" latinLnBrk="1">
        <a:spcBef>
          <a:spcPct val="20000"/>
        </a:spcBef>
        <a:spcAft>
          <a:spcPct val="0"/>
        </a:spcAft>
        <a:buChar char="»"/>
        <a:defRPr kumimoji="1" sz="2203">
          <a:solidFill>
            <a:schemeClr val="tx1"/>
          </a:solidFill>
          <a:latin typeface="+mn-lt"/>
          <a:ea typeface="+mn-ea"/>
        </a:defRPr>
      </a:lvl7pPr>
      <a:lvl8pPr marL="3776358" indent="-251757" algn="l" rtl="0" fontAlgn="base" latinLnBrk="1">
        <a:spcBef>
          <a:spcPct val="20000"/>
        </a:spcBef>
        <a:spcAft>
          <a:spcPct val="0"/>
        </a:spcAft>
        <a:buChar char="»"/>
        <a:defRPr kumimoji="1" sz="2203">
          <a:solidFill>
            <a:schemeClr val="tx1"/>
          </a:solidFill>
          <a:latin typeface="+mn-lt"/>
          <a:ea typeface="+mn-ea"/>
        </a:defRPr>
      </a:lvl8pPr>
      <a:lvl9pPr marL="4279872" indent="-251757" algn="l" rtl="0" fontAlgn="base" latinLnBrk="1">
        <a:spcBef>
          <a:spcPct val="20000"/>
        </a:spcBef>
        <a:spcAft>
          <a:spcPct val="0"/>
        </a:spcAft>
        <a:buChar char="»"/>
        <a:defRPr kumimoji="1" sz="2203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1pPr>
      <a:lvl2pPr marL="503514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2pPr>
      <a:lvl3pPr marL="1007029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3pPr>
      <a:lvl4pPr marL="1510543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4pPr>
      <a:lvl5pPr marL="2014057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5pPr>
      <a:lvl6pPr marL="2517572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6pPr>
      <a:lvl7pPr marL="3021086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7pPr>
      <a:lvl8pPr marL="3524601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8pPr>
      <a:lvl9pPr marL="4028115" algn="l" defTabSz="1007029" rtl="0" eaLnBrk="1" latinLnBrk="1" hangingPunct="1">
        <a:defRPr sz="19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emf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42.xml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hyperlink" Target="http://www.iros.go.kr/b933/index.jsp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5" Type="http://schemas.openxmlformats.org/officeDocument/2006/relationships/image" Target="../media/image18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6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7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2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3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4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6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7.png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9.pn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0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1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17.pn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17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18.png"/><Relationship Id="rId9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.jpeg"/><Relationship Id="rId5" Type="http://schemas.openxmlformats.org/officeDocument/2006/relationships/image" Target="../media/image62.jpeg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8.png"/><Relationship Id="rId5" Type="http://schemas.openxmlformats.org/officeDocument/2006/relationships/image" Target="../media/image18.png"/><Relationship Id="rId4" Type="http://schemas.openxmlformats.org/officeDocument/2006/relationships/image" Target="../media/image6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72.png"/><Relationship Id="rId4" Type="http://schemas.openxmlformats.org/officeDocument/2006/relationships/image" Target="../media/image5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17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4.png"/><Relationship Id="rId5" Type="http://schemas.openxmlformats.org/officeDocument/2006/relationships/image" Target="../media/image18.png"/><Relationship Id="rId4" Type="http://schemas.openxmlformats.org/officeDocument/2006/relationships/image" Target="../media/image7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7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radesign.net/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://www.crosscert.com/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yessign.or.kr/" TargetMode="External"/><Relationship Id="rId5" Type="http://schemas.openxmlformats.org/officeDocument/2006/relationships/hyperlink" Target="http://www.signkorea.com/" TargetMode="External"/><Relationship Id="rId4" Type="http://schemas.openxmlformats.org/officeDocument/2006/relationships/hyperlink" Target="http://www.signgate.com/" TargetMode="External"/><Relationship Id="rId9" Type="http://schemas.openxmlformats.org/officeDocument/2006/relationships/hyperlink" Target="https://www.inipass.com/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603" y="2945406"/>
            <a:ext cx="1820279" cy="272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-96156" y="1045713"/>
            <a:ext cx="10701255" cy="566758"/>
          </a:xfrm>
          <a:prstGeom prst="rect">
            <a:avLst/>
          </a:prstGeom>
          <a:noFill/>
          <a:ln w="6350" algn="ctr">
            <a:noFill/>
            <a:miter lim="800000"/>
            <a:headEnd/>
            <a:tailEnd type="none" w="sm" len="sm"/>
          </a:ln>
        </p:spPr>
        <p:txBody>
          <a:bodyPr lIns="0" rIns="0" anchor="ctr">
            <a:spAutoFit/>
          </a:bodyPr>
          <a:lstStyle/>
          <a:p>
            <a:r>
              <a:rPr lang="en-US" altLang="ko-KR" sz="1101">
                <a:latin typeface="굴림" charset="-127"/>
                <a:ea typeface="굴림" charset="-127"/>
                <a:cs typeface="Times New Roman" pitchFamily="18" charset="0"/>
              </a:rPr>
              <a:t/>
            </a:r>
            <a:br>
              <a:rPr lang="en-US" altLang="ko-KR" sz="1101">
                <a:latin typeface="굴림" charset="-127"/>
                <a:ea typeface="굴림" charset="-127"/>
                <a:cs typeface="Times New Roman" pitchFamily="18" charset="0"/>
              </a:rPr>
            </a:br>
            <a:endParaRPr lang="en-US" altLang="ko-KR" sz="1982">
              <a:latin typeface="굴림" charset="-127"/>
              <a:ea typeface="굴림" charset="-127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1313" y="2712483"/>
            <a:ext cx="10369550" cy="770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자격자대리인 및 사무원 사용자 </a:t>
            </a:r>
            <a:r>
              <a:rPr lang="ko-KR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설명서</a:t>
            </a: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666118" y="2232397"/>
            <a:ext cx="2120315" cy="375537"/>
          </a:xfrm>
          <a:prstGeom prst="roundRect">
            <a:avLst>
              <a:gd name="adj" fmla="val 50000"/>
            </a:avLst>
          </a:prstGeom>
          <a:solidFill>
            <a:srgbClr val="005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1122363" latinLnBrk="0"/>
            <a:r>
              <a:rPr lang="ko-KR" altLang="en-US" sz="1762" b="1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사무소</a:t>
            </a:r>
            <a:r>
              <a:rPr lang="en-US" altLang="ko-KR" sz="1762" b="1" dirty="0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762" b="1" smtClean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endParaRPr lang="ko-KR" altLang="en-US" sz="1762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4" name="Picture 2" descr="ëíë¯¼êµ­ ë²ì ë¡ê³ ì ëí ì´ë¯¸ì§ ê²ìê²°ê³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002" y="6267681"/>
            <a:ext cx="2202839" cy="104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114813" y="5670394"/>
            <a:ext cx="16022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Ver. 2019.01</a:t>
            </a:r>
            <a:endParaRPr lang="ko-KR" altLang="en-US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56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2"/>
          <p:cNvSpPr>
            <a:spLocks noChangeArrowheads="1"/>
          </p:cNvSpPr>
          <p:nvPr/>
        </p:nvSpPr>
        <p:spPr bwMode="auto">
          <a:xfrm>
            <a:off x="3547601" y="2039633"/>
            <a:ext cx="6605870" cy="882640"/>
          </a:xfrm>
          <a:prstGeom prst="rect">
            <a:avLst/>
          </a:prstGeom>
          <a:gradFill>
            <a:gsLst>
              <a:gs pos="13000">
                <a:srgbClr val="2E8CDA"/>
              </a:gs>
              <a:gs pos="7000">
                <a:srgbClr val="005596"/>
              </a:gs>
            </a:gsLst>
            <a:lin ang="1200000" scaled="0"/>
          </a:gradFill>
          <a:ln w="2222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ko-KR" altLang="en-US" dirty="0">
              <a:latin typeface="Arial" panose="020B0604020202020204" pitchFamily="34" charset="0"/>
              <a:ea typeface="나눔바른고딕" panose="020B0603020101020101" pitchFamily="50" charset="-127"/>
            </a:endParaRPr>
          </a:p>
        </p:txBody>
      </p:sp>
      <p:sp>
        <p:nvSpPr>
          <p:cNvPr id="3" name="Rectangle 32"/>
          <p:cNvSpPr>
            <a:spLocks noChangeArrowheads="1"/>
          </p:cNvSpPr>
          <p:nvPr/>
        </p:nvSpPr>
        <p:spPr bwMode="auto">
          <a:xfrm>
            <a:off x="479507" y="6727071"/>
            <a:ext cx="9906001" cy="146210"/>
          </a:xfrm>
          <a:prstGeom prst="rect">
            <a:avLst/>
          </a:prstGeom>
          <a:solidFill>
            <a:srgbClr val="81B5D8"/>
          </a:solidFill>
          <a:ln w="2222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ko-KR" altLang="en-US" dirty="0">
              <a:latin typeface="Arial" panose="020B0604020202020204" pitchFamily="34" charset="0"/>
              <a:ea typeface="나눔바른고딕" panose="020B060302010102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111907" y="3003091"/>
            <a:ext cx="9041564" cy="818199"/>
            <a:chOff x="632400" y="2360490"/>
            <a:chExt cx="9041564" cy="818199"/>
          </a:xfrm>
        </p:grpSpPr>
        <p:sp>
          <p:nvSpPr>
            <p:cNvPr id="5" name="Rectangle 32"/>
            <p:cNvSpPr>
              <a:spLocks noChangeArrowheads="1"/>
            </p:cNvSpPr>
            <p:nvPr/>
          </p:nvSpPr>
          <p:spPr bwMode="auto">
            <a:xfrm>
              <a:off x="632400" y="2360490"/>
              <a:ext cx="9041564" cy="81819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ko-KR" altLang="en-US" dirty="0">
                <a:latin typeface="Arial" panose="020B0604020202020204" pitchFamily="34" charset="0"/>
                <a:ea typeface="나눔바른고딕" panose="020B0603020101020101" pitchFamily="50" charset="-127"/>
              </a:endParaRPr>
            </a:p>
          </p:txBody>
        </p:sp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3620995" y="2416159"/>
              <a:ext cx="6012655" cy="706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lnSpc>
                  <a:spcPct val="120000"/>
                </a:lnSpc>
                <a:spcBef>
                  <a:spcPct val="50000"/>
                </a:spcBef>
                <a:buFont typeface="Wingdings" panose="05000000000000000000" pitchFamily="2" charset="2"/>
                <a:buChar char="m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lnSpc>
                  <a:spcPct val="120000"/>
                </a:lnSpc>
                <a:spcBef>
                  <a:spcPct val="50000"/>
                </a:spcBef>
                <a:buChar char="–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lnSpc>
                  <a:spcPct val="120000"/>
                </a:lnSpc>
                <a:spcBef>
                  <a:spcPct val="50000"/>
                </a:spcBef>
                <a:buChar char="•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등기소출입증 신청관리시스템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접속</a:t>
              </a: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2. </a:t>
              </a:r>
              <a:r>
                <a:rPr lang="ko-KR" altLang="en-US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지방회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로그인     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 </a:t>
              </a:r>
              <a:r>
                <a:rPr lang="ko-KR" altLang="en-US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범용 또는 특수목적용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공인인증서</a:t>
              </a: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3. </a:t>
              </a:r>
              <a:r>
                <a:rPr lang="ko-KR" altLang="en-US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신청사항 확인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4.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소관 </a:t>
              </a:r>
              <a:r>
                <a:rPr lang="ko-KR" altLang="en-US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지방법원 </a:t>
              </a:r>
              <a:r>
                <a:rPr lang="ko-KR" altLang="en-US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송부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111907" y="3978413"/>
            <a:ext cx="9041564" cy="818199"/>
            <a:chOff x="632400" y="3353630"/>
            <a:chExt cx="9041564" cy="818199"/>
          </a:xfrm>
        </p:grpSpPr>
        <p:sp>
          <p:nvSpPr>
            <p:cNvPr id="8" name="Rectangle 32"/>
            <p:cNvSpPr>
              <a:spLocks noChangeArrowheads="1"/>
            </p:cNvSpPr>
            <p:nvPr/>
          </p:nvSpPr>
          <p:spPr bwMode="auto">
            <a:xfrm>
              <a:off x="632400" y="3353630"/>
              <a:ext cx="9041564" cy="81819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ko-KR" altLang="en-US" dirty="0">
                <a:latin typeface="Arial" panose="020B0604020202020204" pitchFamily="34" charset="0"/>
                <a:ea typeface="나눔바른고딕" panose="020B0603020101020101" pitchFamily="50" charset="-127"/>
              </a:endParaRPr>
            </a:p>
          </p:txBody>
        </p:sp>
        <p:sp>
          <p:nvSpPr>
            <p:cNvPr id="9" name="Rectangle 3"/>
            <p:cNvSpPr>
              <a:spLocks noChangeArrowheads="1"/>
            </p:cNvSpPr>
            <p:nvPr/>
          </p:nvSpPr>
          <p:spPr bwMode="auto">
            <a:xfrm>
              <a:off x="3620995" y="3409299"/>
              <a:ext cx="6012655" cy="706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lnSpc>
                  <a:spcPct val="120000"/>
                </a:lnSpc>
                <a:spcBef>
                  <a:spcPct val="50000"/>
                </a:spcBef>
                <a:buFont typeface="Wingdings" panose="05000000000000000000" pitchFamily="2" charset="2"/>
                <a:buChar char="m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lnSpc>
                  <a:spcPct val="120000"/>
                </a:lnSpc>
                <a:spcBef>
                  <a:spcPct val="50000"/>
                </a:spcBef>
                <a:buChar char="–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lnSpc>
                  <a:spcPct val="120000"/>
                </a:lnSpc>
                <a:spcBef>
                  <a:spcPct val="50000"/>
                </a:spcBef>
                <a:buChar char="•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등기소출입증 관리시스템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접속</a:t>
              </a: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신청사항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확인</a:t>
              </a: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3,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지방법원장 결재</a:t>
              </a: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4.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허가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불허가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결정</a:t>
              </a: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1111907" y="4953735"/>
            <a:ext cx="9041564" cy="818199"/>
            <a:chOff x="632400" y="4353439"/>
            <a:chExt cx="9041564" cy="818199"/>
          </a:xfrm>
        </p:grpSpPr>
        <p:sp>
          <p:nvSpPr>
            <p:cNvPr id="11" name="Rectangle 32"/>
            <p:cNvSpPr>
              <a:spLocks noChangeArrowheads="1"/>
            </p:cNvSpPr>
            <p:nvPr/>
          </p:nvSpPr>
          <p:spPr bwMode="auto">
            <a:xfrm>
              <a:off x="632400" y="4353439"/>
              <a:ext cx="9041564" cy="81819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ko-KR" altLang="en-US" dirty="0">
                <a:latin typeface="Arial" panose="020B0604020202020204" pitchFamily="34" charset="0"/>
                <a:ea typeface="나눔바른고딕" panose="020B0603020101020101" pitchFamily="50" charset="-127"/>
              </a:endParaRPr>
            </a:p>
          </p:txBody>
        </p:sp>
        <p:sp>
          <p:nvSpPr>
            <p:cNvPr id="12" name="Rectangle 3"/>
            <p:cNvSpPr>
              <a:spLocks noChangeArrowheads="1"/>
            </p:cNvSpPr>
            <p:nvPr/>
          </p:nvSpPr>
          <p:spPr bwMode="auto">
            <a:xfrm>
              <a:off x="3620995" y="4409108"/>
              <a:ext cx="6012655" cy="706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lnSpc>
                  <a:spcPct val="120000"/>
                </a:lnSpc>
                <a:spcBef>
                  <a:spcPct val="50000"/>
                </a:spcBef>
                <a:buFont typeface="Wingdings" panose="05000000000000000000" pitchFamily="2" charset="2"/>
                <a:buChar char="m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lnSpc>
                  <a:spcPct val="120000"/>
                </a:lnSpc>
                <a:spcBef>
                  <a:spcPct val="50000"/>
                </a:spcBef>
                <a:buChar char="–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lnSpc>
                  <a:spcPct val="120000"/>
                </a:lnSpc>
                <a:spcBef>
                  <a:spcPct val="50000"/>
                </a:spcBef>
                <a:buChar char="•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등기소출입증 발급정보 수신 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자격자대리인에게 전달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</a:t>
              </a:r>
              <a:r>
                <a:rPr lang="ko-KR" altLang="en-US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앱설치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 </a:t>
              </a:r>
              <a:r>
                <a:rPr lang="ko-KR" altLang="en-US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앱스토어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  <a:r>
                <a:rPr lang="ko-KR" altLang="en-US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구글스토어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설치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3.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최초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설치번호 등록 및 비밀번호 설정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발급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111907" y="5929057"/>
            <a:ext cx="9041564" cy="818199"/>
            <a:chOff x="632400" y="5286456"/>
            <a:chExt cx="9041564" cy="818199"/>
          </a:xfrm>
        </p:grpSpPr>
        <p:sp>
          <p:nvSpPr>
            <p:cNvPr id="14" name="Rectangle 32"/>
            <p:cNvSpPr>
              <a:spLocks noChangeArrowheads="1"/>
            </p:cNvSpPr>
            <p:nvPr/>
          </p:nvSpPr>
          <p:spPr bwMode="auto">
            <a:xfrm>
              <a:off x="632400" y="5286456"/>
              <a:ext cx="9041564" cy="81819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noFill/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ko-KR" altLang="en-US" dirty="0">
                <a:latin typeface="Arial" panose="020B0604020202020204" pitchFamily="34" charset="0"/>
                <a:ea typeface="나눔바른고딕" panose="020B0603020101020101" pitchFamily="50" charset="-127"/>
              </a:endParaRPr>
            </a:p>
          </p:txBody>
        </p:sp>
        <p:sp>
          <p:nvSpPr>
            <p:cNvPr id="15" name="Rectangle 3"/>
            <p:cNvSpPr>
              <a:spLocks noChangeArrowheads="1"/>
            </p:cNvSpPr>
            <p:nvPr/>
          </p:nvSpPr>
          <p:spPr bwMode="auto">
            <a:xfrm>
              <a:off x="3620995" y="5342125"/>
              <a:ext cx="6012655" cy="706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lnSpc>
                  <a:spcPct val="120000"/>
                </a:lnSpc>
                <a:spcBef>
                  <a:spcPct val="50000"/>
                </a:spcBef>
                <a:buFont typeface="Wingdings" panose="05000000000000000000" pitchFamily="2" charset="2"/>
                <a:buChar char="m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lnSpc>
                  <a:spcPct val="120000"/>
                </a:lnSpc>
                <a:spcBef>
                  <a:spcPct val="50000"/>
                </a:spcBef>
                <a:buChar char="–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lnSpc>
                  <a:spcPct val="120000"/>
                </a:lnSpc>
                <a:spcBef>
                  <a:spcPct val="50000"/>
                </a:spcBef>
                <a:buChar char="•"/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출입사무원 등기관서 방문</a:t>
              </a:r>
              <a:endPara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2. </a:t>
              </a:r>
              <a:r>
                <a:rPr lang="ko-KR" altLang="en-US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모바일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등기소출입증 실행  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출력 신분증 이용가능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제시</a:t>
              </a: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바코드리더기 인식 </a:t>
              </a:r>
              <a:endPara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latinLnBrk="0" hangingPunct="1">
                <a:lnSpc>
                  <a:spcPts val="1000"/>
                </a:lnSpc>
                <a:spcBef>
                  <a:spcPct val="20000"/>
                </a:spcBef>
                <a:buFontTx/>
                <a:buNone/>
              </a:pPr>
              <a:r>
                <a:rPr lang="en-US" altLang="ko-K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4. 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확인</a:t>
              </a:r>
            </a:p>
          </p:txBody>
        </p:sp>
      </p:grpSp>
      <p:sp>
        <p:nvSpPr>
          <p:cNvPr id="16" name="Rectangle 32"/>
          <p:cNvSpPr>
            <a:spLocks noChangeArrowheads="1"/>
          </p:cNvSpPr>
          <p:nvPr/>
        </p:nvSpPr>
        <p:spPr bwMode="auto">
          <a:xfrm>
            <a:off x="8039177" y="3163385"/>
            <a:ext cx="1975521" cy="1844346"/>
          </a:xfrm>
          <a:prstGeom prst="ellipse">
            <a:avLst/>
          </a:prstGeom>
          <a:solidFill>
            <a:schemeClr val="bg1"/>
          </a:solidFill>
          <a:ln w="2222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ko-KR" altLang="en-US" dirty="0">
              <a:latin typeface="Arial" panose="020B0604020202020204" pitchFamily="34" charset="0"/>
              <a:ea typeface="나눔바른고딕" panose="020B0603020101020101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8649613" y="3390357"/>
            <a:ext cx="754648" cy="580003"/>
            <a:chOff x="-1235250" y="1196690"/>
            <a:chExt cx="1127557" cy="895642"/>
          </a:xfrm>
        </p:grpSpPr>
        <p:sp>
          <p:nvSpPr>
            <p:cNvPr id="18" name="이등변 삼각형 17"/>
            <p:cNvSpPr/>
            <p:nvPr/>
          </p:nvSpPr>
          <p:spPr bwMode="auto">
            <a:xfrm rot="2417338" flipH="1" flipV="1">
              <a:off x="-653049" y="1649732"/>
              <a:ext cx="141976" cy="152385"/>
            </a:xfrm>
            <a:prstGeom prst="triangle">
              <a:avLst/>
            </a:prstGeom>
            <a:solidFill>
              <a:srgbClr val="04AEDA"/>
            </a:solidFill>
            <a:ln w="6350" cap="flat" cmpd="sng" algn="ctr">
              <a:noFill/>
              <a:prstDash val="solid"/>
              <a:round/>
              <a:headEnd type="none" w="med" len="med"/>
              <a:tailEnd type="triangle" w="sm" len="sm"/>
            </a:ln>
            <a:effectLst/>
          </p:spPr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endParaRPr>
            </a:p>
          </p:txBody>
        </p:sp>
        <p:pic>
          <p:nvPicPr>
            <p:cNvPr id="19" name="Picture 8" descr="call, communication, contact, phone, service, support ic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135781">
              <a:off x="-1235250" y="1260025"/>
              <a:ext cx="832306" cy="8323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help, mb icon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63780" y="1196690"/>
              <a:ext cx="556087" cy="556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AutoShape 64"/>
          <p:cNvSpPr>
            <a:spLocks noChangeArrowheads="1"/>
          </p:cNvSpPr>
          <p:nvPr/>
        </p:nvSpPr>
        <p:spPr bwMode="auto">
          <a:xfrm>
            <a:off x="8052268" y="4038447"/>
            <a:ext cx="1949338" cy="2970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36000" rIns="36000" bIns="3600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lnSpc>
                <a:spcPct val="120000"/>
              </a:lnSpc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ko-KR" altLang="en-US" sz="1400" spc="-7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문의 및 상담전화 안내</a:t>
            </a:r>
            <a:endParaRPr kumimoji="1" lang="ko-KR" altLang="en-US" sz="1400" spc="-70" dirty="0">
              <a:solidFill>
                <a:srgbClr val="FF66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AutoShape 64"/>
          <p:cNvSpPr>
            <a:spLocks noChangeArrowheads="1"/>
          </p:cNvSpPr>
          <p:nvPr/>
        </p:nvSpPr>
        <p:spPr bwMode="auto">
          <a:xfrm>
            <a:off x="8012727" y="4254627"/>
            <a:ext cx="2028420" cy="36816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36000" rIns="0" bIns="3600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lnSpc>
                <a:spcPct val="120000"/>
              </a:lnSpc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1600" spc="-70" dirty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[ </a:t>
            </a:r>
            <a:r>
              <a:rPr lang="en-US" altLang="ko-KR" sz="1600" spc="-7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1544-0770</a:t>
            </a:r>
            <a:r>
              <a:rPr lang="en-US" altLang="ko-KR" sz="1600" spc="-7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spc="-70" dirty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]</a:t>
            </a:r>
            <a:endParaRPr kumimoji="1" lang="ko-KR" altLang="en-US" sz="1600" spc="-70" dirty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3" t="26529" r="63445" b="20588"/>
          <a:stretch/>
        </p:blipFill>
        <p:spPr>
          <a:xfrm>
            <a:off x="535828" y="1335221"/>
            <a:ext cx="3600500" cy="5698838"/>
          </a:xfrm>
          <a:prstGeom prst="rect">
            <a:avLst/>
          </a:prstGeom>
        </p:spPr>
      </p:pic>
      <p:pic>
        <p:nvPicPr>
          <p:cNvPr id="24" name="Picture 289" descr="화살표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 l="14194" t="70580" r="14194"/>
          <a:stretch>
            <a:fillRect/>
          </a:stretch>
        </p:blipFill>
        <p:spPr bwMode="auto">
          <a:xfrm rot="10800000">
            <a:off x="1347448" y="5540860"/>
            <a:ext cx="538928" cy="57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89" descr="화살표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 l="14194" t="70580" r="14194"/>
          <a:stretch>
            <a:fillRect/>
          </a:stretch>
        </p:blipFill>
        <p:spPr bwMode="auto">
          <a:xfrm rot="10800000">
            <a:off x="1347448" y="4542688"/>
            <a:ext cx="538928" cy="57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89" descr="화살표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 l="14194" t="70580" r="14194"/>
          <a:stretch>
            <a:fillRect/>
          </a:stretch>
        </p:blipFill>
        <p:spPr bwMode="auto">
          <a:xfrm rot="10800000">
            <a:off x="1347448" y="3544516"/>
            <a:ext cx="538928" cy="57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89" descr="화살표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 l="14194" t="70580" r="14194"/>
          <a:stretch>
            <a:fillRect/>
          </a:stretch>
        </p:blipFill>
        <p:spPr bwMode="auto">
          <a:xfrm rot="10800000">
            <a:off x="1347449" y="2546344"/>
            <a:ext cx="538928" cy="57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6296627" y="1639947"/>
            <a:ext cx="1390124" cy="276999"/>
          </a:xfrm>
          <a:prstGeom prst="rect">
            <a:avLst/>
          </a:prstGeom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>
              <a:spcBef>
                <a:spcPts val="300"/>
              </a:spcBef>
            </a:pPr>
            <a:r>
              <a:rPr lang="ko-KR" altLang="en-US" sz="1800" spc="-8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세부 처리절차</a:t>
            </a:r>
            <a:endParaRPr lang="ko-KR" altLang="en-US" sz="1800" spc="-80" dirty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4100502" y="2127234"/>
            <a:ext cx="601265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m"/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lnSpc>
                <a:spcPct val="120000"/>
              </a:lnSpc>
              <a:spcBef>
                <a:spcPct val="50000"/>
              </a:spcBef>
              <a:buChar char="–"/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lnSpc>
                <a:spcPct val="120000"/>
              </a:lnSpc>
              <a:spcBef>
                <a:spcPct val="50000"/>
              </a:spcBef>
              <a:buChar char="•"/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ko-KR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등기소출입증 신청관리시스템 </a:t>
            </a: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</a:t>
            </a:r>
          </a:p>
          <a:p>
            <a:pPr eaLnBrk="1" latinLnBrk="0" hangingPunct="1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ko-KR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자격자대리인 로그인    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법인용 공인인증서 사용</a:t>
            </a:r>
            <a:endParaRPr lang="ko-KR" altLang="en-US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00000"/>
              </a:lnSpc>
              <a:spcBef>
                <a:spcPct val="20000"/>
              </a:spcBef>
              <a:buFontTx/>
              <a:buNone/>
            </a:pPr>
            <a:r>
              <a:rPr lang="en-US" altLang="ko-KR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출입증 신규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재발급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변경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폐기 신청</a:t>
            </a:r>
            <a:endParaRPr lang="ko-KR" altLang="en-US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967885" y="2035842"/>
            <a:ext cx="2880401" cy="886431"/>
          </a:xfrm>
          <a:prstGeom prst="rect">
            <a:avLst/>
          </a:prstGeom>
          <a:solidFill>
            <a:srgbClr val="36B7F8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1019126" latinLnBrk="0"/>
            <a:endParaRPr lang="ko-KR" altLang="en-US" sz="1400" dirty="0">
              <a:solidFill>
                <a:prstClr val="white"/>
              </a:solidFill>
              <a:latin typeface="Rix모던고딕 B" pitchFamily="18" charset="-127"/>
              <a:ea typeface="Rix모던고딕 B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1056680" y="2184340"/>
            <a:ext cx="2625311" cy="331235"/>
            <a:chOff x="577173" y="1541739"/>
            <a:chExt cx="2625311" cy="331235"/>
          </a:xfrm>
        </p:grpSpPr>
        <p:sp>
          <p:nvSpPr>
            <p:cNvPr id="32" name="AutoShape 64"/>
            <p:cNvSpPr>
              <a:spLocks noChangeArrowheads="1"/>
            </p:cNvSpPr>
            <p:nvPr/>
          </p:nvSpPr>
          <p:spPr bwMode="auto">
            <a:xfrm>
              <a:off x="1762284" y="1541739"/>
              <a:ext cx="1440200" cy="33123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36000" rIns="36000" bIns="3600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lnSpc>
                  <a:spcPct val="120000"/>
                </a:lnSpc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kumimoji="1" lang="ko-KR" altLang="en-US" sz="1400" spc="-70" dirty="0" smtClean="0"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등기소출입증 신청</a:t>
              </a:r>
              <a:endParaRPr kumimoji="1" lang="ko-KR" altLang="en-US" sz="1400" spc="-70" dirty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 bwMode="auto">
            <a:xfrm>
              <a:off x="577173" y="1576980"/>
              <a:ext cx="1120464" cy="260752"/>
            </a:xfrm>
            <a:prstGeom prst="roundRect">
              <a:avLst>
                <a:gd name="adj" fmla="val 50000"/>
              </a:avLst>
            </a:prstGeom>
            <a:solidFill>
              <a:srgbClr val="2E8C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1019126" latinLnBrk="0"/>
              <a:r>
                <a:rPr lang="ko-KR" altLang="en-US" sz="1050" b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법무사</a:t>
              </a:r>
              <a:r>
                <a:rPr lang="en-US" altLang="ko-KR" sz="1050" b="1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r>
                <a:rPr lang="ko-KR" altLang="en-US" sz="1050" b="1" dirty="0" err="1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변호사등</a:t>
              </a:r>
              <a:endParaRPr lang="ko-KR" altLang="en-US" sz="105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950749" y="1639947"/>
            <a:ext cx="882293" cy="276999"/>
          </a:xfrm>
          <a:prstGeom prst="rect">
            <a:avLst/>
          </a:prstGeom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>
              <a:spcBef>
                <a:spcPts val="300"/>
              </a:spcBef>
            </a:pPr>
            <a:r>
              <a:rPr lang="ko-KR" altLang="en-US" sz="1800" spc="-8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진행단계</a:t>
            </a:r>
            <a:endParaRPr lang="ko-KR" altLang="en-US" sz="1800" spc="-80" dirty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975771" y="5924049"/>
            <a:ext cx="3016655" cy="823207"/>
          </a:xfrm>
          <a:prstGeom prst="rect">
            <a:avLst/>
          </a:prstGeom>
          <a:solidFill>
            <a:schemeClr val="bg1">
              <a:lumMod val="8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1019126" latinLnBrk="0"/>
            <a:endParaRPr lang="ko-KR" altLang="en-US" sz="1400" dirty="0">
              <a:solidFill>
                <a:prstClr val="white"/>
              </a:solidFill>
              <a:latin typeface="Rix모던고딕 B" pitchFamily="18" charset="-127"/>
              <a:ea typeface="Rix모던고딕 B" pitchFamily="18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1056680" y="6159943"/>
            <a:ext cx="2625311" cy="331235"/>
            <a:chOff x="577173" y="5517342"/>
            <a:chExt cx="2625311" cy="331235"/>
          </a:xfrm>
        </p:grpSpPr>
        <p:sp>
          <p:nvSpPr>
            <p:cNvPr id="37" name="AutoShape 64"/>
            <p:cNvSpPr>
              <a:spLocks noChangeArrowheads="1"/>
            </p:cNvSpPr>
            <p:nvPr/>
          </p:nvSpPr>
          <p:spPr bwMode="auto">
            <a:xfrm>
              <a:off x="1762284" y="5517342"/>
              <a:ext cx="1440200" cy="33123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36000" rIns="36000" bIns="3600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lnSpc>
                  <a:spcPct val="120000"/>
                </a:lnSpc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kumimoji="1" lang="ko-KR" altLang="en-US" sz="1400" spc="-70" dirty="0" smtClean="0"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등기소출입증 이용</a:t>
              </a:r>
              <a:endParaRPr kumimoji="1" lang="ko-KR" altLang="en-US" sz="1400" spc="-70" dirty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577173" y="5552583"/>
              <a:ext cx="1120464" cy="260752"/>
            </a:xfrm>
            <a:prstGeom prst="roundRect">
              <a:avLst>
                <a:gd name="adj" fmla="val 50000"/>
              </a:avLst>
            </a:prstGeom>
            <a:solidFill>
              <a:srgbClr val="2E8C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1019126" latinLnBrk="0"/>
              <a:r>
                <a:rPr lang="ko-KR" altLang="en-US" sz="1050" b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등기관서 </a:t>
              </a:r>
              <a:endParaRPr lang="ko-KR" altLang="en-US" sz="105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967886" y="4950660"/>
            <a:ext cx="3016655" cy="826282"/>
          </a:xfrm>
          <a:prstGeom prst="rect">
            <a:avLst/>
          </a:prstGeom>
          <a:solidFill>
            <a:schemeClr val="bg1">
              <a:lumMod val="8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1019126" latinLnBrk="0"/>
            <a:endParaRPr lang="ko-KR" altLang="en-US" sz="1400" dirty="0">
              <a:solidFill>
                <a:prstClr val="white"/>
              </a:solidFill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1179" y="5449272"/>
            <a:ext cx="219855" cy="419529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1056680" y="5161768"/>
            <a:ext cx="2625311" cy="331235"/>
            <a:chOff x="577173" y="4555227"/>
            <a:chExt cx="2625311" cy="331235"/>
          </a:xfrm>
        </p:grpSpPr>
        <p:sp>
          <p:nvSpPr>
            <p:cNvPr id="42" name="AutoShape 64"/>
            <p:cNvSpPr>
              <a:spLocks noChangeArrowheads="1"/>
            </p:cNvSpPr>
            <p:nvPr/>
          </p:nvSpPr>
          <p:spPr bwMode="auto">
            <a:xfrm>
              <a:off x="1762284" y="4555227"/>
              <a:ext cx="1440200" cy="33123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36000" rIns="36000" bIns="3600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lnSpc>
                  <a:spcPct val="120000"/>
                </a:lnSpc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kumimoji="1" lang="ko-KR" altLang="en-US" sz="1400" spc="-70" dirty="0" smtClean="0"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등기소출입증 발급</a:t>
              </a:r>
              <a:endParaRPr kumimoji="1" lang="ko-KR" altLang="en-US" sz="1400" spc="-70" dirty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 bwMode="auto">
            <a:xfrm>
              <a:off x="577173" y="4590468"/>
              <a:ext cx="1120464" cy="260752"/>
            </a:xfrm>
            <a:prstGeom prst="roundRect">
              <a:avLst>
                <a:gd name="adj" fmla="val 50000"/>
              </a:avLst>
            </a:prstGeom>
            <a:solidFill>
              <a:srgbClr val="2E8C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1019126" latinLnBrk="0"/>
              <a:r>
                <a:rPr lang="ko-KR" altLang="en-US" sz="1050" b="1" dirty="0" err="1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출입사무원등</a:t>
              </a:r>
              <a:endParaRPr lang="ko-KR" altLang="en-US" sz="105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967886" y="3977703"/>
            <a:ext cx="3016655" cy="809106"/>
          </a:xfrm>
          <a:prstGeom prst="rect">
            <a:avLst/>
          </a:prstGeom>
          <a:solidFill>
            <a:schemeClr val="bg1">
              <a:lumMod val="8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1019126" latinLnBrk="0"/>
            <a:endParaRPr lang="ko-KR" altLang="en-US" sz="1400" dirty="0">
              <a:solidFill>
                <a:prstClr val="white"/>
              </a:solidFill>
              <a:latin typeface="Rix모던고딕 B" pitchFamily="18" charset="-127"/>
              <a:ea typeface="Rix모던고딕 B" pitchFamily="18" charset="-127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1056680" y="4163596"/>
            <a:ext cx="2625311" cy="331235"/>
            <a:chOff x="577173" y="3582442"/>
            <a:chExt cx="2625311" cy="331235"/>
          </a:xfrm>
        </p:grpSpPr>
        <p:sp>
          <p:nvSpPr>
            <p:cNvPr id="46" name="AutoShape 64"/>
            <p:cNvSpPr>
              <a:spLocks noChangeArrowheads="1"/>
            </p:cNvSpPr>
            <p:nvPr/>
          </p:nvSpPr>
          <p:spPr bwMode="auto">
            <a:xfrm>
              <a:off x="1762284" y="3582442"/>
              <a:ext cx="1440200" cy="33123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36000" rIns="36000" bIns="3600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lnSpc>
                  <a:spcPct val="120000"/>
                </a:lnSpc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kumimoji="1" lang="ko-KR" altLang="en-US" sz="1400" spc="-70" dirty="0" smtClean="0"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등기소출입증 심사</a:t>
              </a:r>
              <a:endParaRPr kumimoji="1" lang="ko-KR" altLang="en-US" sz="1400" spc="-70" dirty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7" name="모서리가 둥근 직사각형 46"/>
            <p:cNvSpPr/>
            <p:nvPr/>
          </p:nvSpPr>
          <p:spPr bwMode="auto">
            <a:xfrm>
              <a:off x="577173" y="3617683"/>
              <a:ext cx="1120464" cy="260752"/>
            </a:xfrm>
            <a:prstGeom prst="roundRect">
              <a:avLst>
                <a:gd name="adj" fmla="val 50000"/>
              </a:avLst>
            </a:prstGeom>
            <a:solidFill>
              <a:srgbClr val="2E8C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1019126" latinLnBrk="0"/>
              <a:r>
                <a:rPr lang="ko-KR" altLang="en-US" sz="1050" b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소속지방법원</a:t>
              </a:r>
              <a:endParaRPr lang="ko-KR" altLang="en-US" sz="105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8" name="직사각형 47"/>
          <p:cNvSpPr/>
          <p:nvPr/>
        </p:nvSpPr>
        <p:spPr>
          <a:xfrm>
            <a:off x="958605" y="3000933"/>
            <a:ext cx="3016655" cy="813615"/>
          </a:xfrm>
          <a:prstGeom prst="rect">
            <a:avLst/>
          </a:prstGeom>
          <a:solidFill>
            <a:schemeClr val="bg1">
              <a:lumMod val="8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 defTabSz="1019126" latinLnBrk="0"/>
            <a:endParaRPr lang="ko-KR" altLang="en-US" sz="1400" dirty="0">
              <a:solidFill>
                <a:prstClr val="white"/>
              </a:solidFill>
              <a:latin typeface="Rix모던고딕 B" pitchFamily="18" charset="-127"/>
              <a:ea typeface="Rix모던고딕 B" pitchFamily="18" charset="-127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1056680" y="3165424"/>
            <a:ext cx="2625311" cy="331235"/>
            <a:chOff x="577173" y="2588775"/>
            <a:chExt cx="2625311" cy="331235"/>
          </a:xfrm>
        </p:grpSpPr>
        <p:sp>
          <p:nvSpPr>
            <p:cNvPr id="50" name="모서리가 둥근 직사각형 49"/>
            <p:cNvSpPr/>
            <p:nvPr/>
          </p:nvSpPr>
          <p:spPr bwMode="auto">
            <a:xfrm>
              <a:off x="577173" y="2624016"/>
              <a:ext cx="1120464" cy="260752"/>
            </a:xfrm>
            <a:prstGeom prst="roundRect">
              <a:avLst>
                <a:gd name="adj" fmla="val 50000"/>
              </a:avLst>
            </a:prstGeom>
            <a:solidFill>
              <a:srgbClr val="2E8C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1019126" latinLnBrk="0"/>
              <a:r>
                <a:rPr lang="ko-KR" altLang="en-US" sz="1050" b="1" dirty="0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소속 </a:t>
              </a:r>
              <a:r>
                <a:rPr lang="ko-KR" altLang="en-US" sz="1050" b="1" dirty="0" err="1" smtClean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지방회</a:t>
              </a:r>
              <a:endParaRPr lang="ko-KR" altLang="en-US" sz="105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AutoShape 64"/>
            <p:cNvSpPr>
              <a:spLocks noChangeArrowheads="1"/>
            </p:cNvSpPr>
            <p:nvPr/>
          </p:nvSpPr>
          <p:spPr bwMode="auto">
            <a:xfrm>
              <a:off x="1762284" y="2588775"/>
              <a:ext cx="1440200" cy="33123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36000" rIns="36000" bIns="3600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lnSpc>
                  <a:spcPct val="120000"/>
                </a:lnSpc>
                <a:buClr>
                  <a:srgbClr val="3271AA"/>
                </a:buClr>
                <a:buSzPct val="140000"/>
                <a:tabLst>
                  <a:tab pos="5645196" algn="l"/>
                </a:tabLst>
              </a:pPr>
              <a:r>
                <a:rPr lang="ko-KR" altLang="en-US" sz="1400" spc="-70" dirty="0" smtClean="0"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등기소출입증 </a:t>
              </a:r>
              <a:r>
                <a:rPr lang="ko-KR" altLang="en-US" sz="1400" spc="-70" dirty="0"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경유</a:t>
              </a:r>
            </a:p>
          </p:txBody>
        </p:sp>
      </p:grpSp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745" y="4090377"/>
            <a:ext cx="468731" cy="701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2" descr="ê´ë ¨ ì´ë¯¸ì§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620" y="2769244"/>
            <a:ext cx="447013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" descr="ê´ë ¨ ì´ë¯¸ì§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9" r="26701" b="25303"/>
          <a:stretch/>
        </p:blipFill>
        <p:spPr bwMode="auto">
          <a:xfrm>
            <a:off x="2918899" y="2769186"/>
            <a:ext cx="421031" cy="42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341313" y="530047"/>
            <a:ext cx="2954655" cy="369332"/>
          </a:xfrm>
          <a:prstGeom prst="rect">
            <a:avLst/>
          </a:prstGeom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>
              <a:spcBef>
                <a:spcPts val="300"/>
              </a:spcBef>
            </a:pPr>
            <a:r>
              <a:rPr lang="ko-KR" altLang="en-US" sz="2400" spc="-8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진행 및 세부 처리절차</a:t>
            </a:r>
            <a:endParaRPr lang="ko-KR" altLang="en-US" sz="2400" spc="-8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213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1958074" y="848"/>
            <a:ext cx="3073455" cy="7776000"/>
            <a:chOff x="914399" y="848"/>
            <a:chExt cx="3073455" cy="77760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3" r="63445"/>
            <a:stretch/>
          </p:blipFill>
          <p:spPr>
            <a:xfrm>
              <a:off x="914399" y="848"/>
              <a:ext cx="3073455" cy="7776000"/>
            </a:xfrm>
            <a:prstGeom prst="rect">
              <a:avLst/>
            </a:prstGeom>
          </p:spPr>
        </p:pic>
        <p:grpSp>
          <p:nvGrpSpPr>
            <p:cNvPr id="5" name="그룹 4"/>
            <p:cNvGrpSpPr/>
            <p:nvPr/>
          </p:nvGrpSpPr>
          <p:grpSpPr>
            <a:xfrm>
              <a:off x="1406518" y="2592437"/>
              <a:ext cx="2179962" cy="1833811"/>
              <a:chOff x="1386198" y="2525947"/>
              <a:chExt cx="2179962" cy="1833811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398964" y="2620820"/>
                <a:ext cx="2154437" cy="1738938"/>
              </a:xfrm>
              <a:prstGeom prst="rect">
                <a:avLst/>
              </a:prstGeom>
            </p:spPr>
            <p:txBody>
              <a:bodyPr wrap="none" lIns="0" tIns="0" rIns="0" bIns="0" rtlCol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>
                <a:defPPr>
                  <a:defRPr lang="ko-KR"/>
                </a:defPPr>
                <a:lvl1pPr lvl="0" algn="ctr">
                  <a:spcBef>
                    <a:spcPts val="300"/>
                  </a:spcBef>
                  <a:defRPr sz="3200">
                    <a:solidFill>
                      <a:srgbClr val="002060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defRPr>
                </a:lvl1pPr>
              </a:lstStyle>
              <a:p>
                <a:r>
                  <a:rPr lang="ko-KR" altLang="en-US" sz="28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등기소출입증</a:t>
                </a:r>
                <a:endPara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28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신청</a:t>
                </a:r>
                <a:endPara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en-US" altLang="ko-KR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자격자대리인</a:t>
                </a:r>
                <a:r>
                  <a:rPr lang="en-US" altLang="ko-KR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386198" y="2525947"/>
                <a:ext cx="2179962" cy="0"/>
              </a:xfrm>
              <a:prstGeom prst="line">
                <a:avLst/>
              </a:prstGeom>
              <a:ln w="12700">
                <a:solidFill>
                  <a:srgbClr val="70AED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1562823" y="1575377"/>
              <a:ext cx="1887375" cy="461665"/>
            </a:xfrm>
            <a:prstGeom prst="rect">
              <a:avLst/>
            </a:prstGeom>
          </p:spPr>
          <p:txBody>
            <a:bodyPr wrap="none" lIns="0" tIns="0" rIns="0" bIns="0" rtlCol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ko-KR" sz="3000" spc="-80" dirty="0" smtClean="0">
                  <a:solidFill>
                    <a:srgbClr val="689FC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CHAPTER 1</a:t>
              </a:r>
              <a:endParaRPr lang="ko-KR" altLang="en-US" sz="3000" spc="-80" dirty="0">
                <a:solidFill>
                  <a:srgbClr val="689F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0" name="Text Box 52"/>
          <p:cNvSpPr txBox="1">
            <a:spLocks noChangeArrowheads="1"/>
          </p:cNvSpPr>
          <p:nvPr/>
        </p:nvSpPr>
        <p:spPr bwMode="auto">
          <a:xfrm>
            <a:off x="5454650" y="2376413"/>
            <a:ext cx="3594895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>
            <a:lvl1pPr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1pPr>
            <a:lvl2pPr marL="742950" indent="-28575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2pPr>
            <a:lvl3pPr marL="11430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3pPr>
            <a:lvl4pPr marL="16002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4pPr>
            <a:lvl5pPr marL="20574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9pPr>
          </a:lstStyle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로그인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출입증 신청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신규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출입증 신청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재발급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변경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폐기</a:t>
            </a:r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출입증 신청내역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출입증 발급내역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출입증 발급이력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사용자 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공지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889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>
            <a:xfrm>
              <a:off x="1054295" y="276225"/>
              <a:ext cx="850248" cy="45985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70709" algn="l"/>
                </a:tabLst>
                <a:defRPr lang="ko-KR"/>
              </a:pPr>
              <a:r>
                <a:rPr lang="en-US" altLang="ko-KR" sz="3000" kern="0" spc="-65">
                  <a:solidFill>
                    <a:srgbClr val="8DBDD8"/>
                  </a:solidFill>
                  <a:latin typeface="휴먼엑스포"/>
                  <a:ea typeface="휴먼엑스포"/>
                </a:rPr>
                <a:t>01</a:t>
              </a:r>
              <a:endParaRPr lang="ko-KR" altLang="en-US" sz="3000" kern="0" spc="-65">
                <a:solidFill>
                  <a:srgbClr val="8DBDD8"/>
                </a:solidFill>
                <a:latin typeface="휴먼엑스포"/>
                <a:ea typeface="휴먼엑스포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>
            <a:xfrm>
              <a:off x="1720786" y="357570"/>
              <a:ext cx="5246032" cy="24622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70709" algn="l"/>
                </a:tabLst>
                <a:defRPr lang="ko-KR"/>
              </a:pPr>
              <a:r>
                <a:rPr lang="ko-KR" altLang="en-US" sz="1600" b="1" kern="0" spc="-85">
                  <a:solidFill>
                    <a:srgbClr val="017DC3"/>
                  </a:solidFill>
                  <a:latin typeface="맑은 고딕"/>
                  <a:ea typeface="맑은 고딕"/>
                </a:rPr>
                <a:t>로그인</a:t>
              </a: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>
              <a:xfrm>
                <a:off x="3298970" y="3322971"/>
                <a:ext cx="7632847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70709" algn="l"/>
                  </a:tabLst>
                  <a:defRPr lang="ko-KR"/>
                </a:pPr>
                <a:r>
                  <a:rPr lang="ko-KR" altLang="en-US" sz="220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/>
                    <a:ea typeface="Rix모던고딕 EB"/>
                  </a:rPr>
                  <a:t>출입증신청 로그인</a:t>
                </a:r>
                <a:endParaRPr lang="en-US" altLang="ko-KR" sz="220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/>
                  <a:ea typeface="Rix모던고딕 EB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70709" algn="l"/>
                  </a:tabLst>
                  <a:defRPr lang="ko-KR"/>
                </a:pPr>
                <a:endParaRPr lang="en-US" altLang="ko-KR" sz="1600" kern="0" spc="-85">
                  <a:solidFill>
                    <a:prstClr val="white"/>
                  </a:solidFill>
                  <a:latin typeface="Rix모던고딕 B"/>
                  <a:ea typeface="Rix모던고딕 B"/>
                  <a:cs typeface="+mn-cs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>
          <a:xfrm>
            <a:off x="218500" y="676275"/>
            <a:ext cx="1059686" cy="49000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70709" algn="l"/>
              </a:tabLst>
              <a:defRPr lang="ko-KR"/>
            </a:pPr>
            <a:r>
              <a:rPr lang="en-US" altLang="ko-KR" sz="32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B"/>
                <a:ea typeface="Rix모던고딕 B"/>
                <a:cs typeface="+mn-cs"/>
              </a:rPr>
              <a:t>1</a:t>
            </a:r>
            <a:endParaRPr lang="ko-KR" altLang="en-US" sz="3200" ker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Rix모던고딕 B"/>
              <a:ea typeface="Rix모던고딕 B"/>
              <a:cs typeface="+mn-cs"/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8028107" y="1396316"/>
          <a:ext cx="2683127" cy="59125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62516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ko-KR" altLang="en-US" sz="1200" b="1" i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웹브라우저에서 등기소출입증 신청관리시스템 접속</a:t>
                      </a: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  <a:defRPr lang="ko-KR" altLang="en-US"/>
                      </a:pPr>
                      <a:endParaRPr lang="en-US" altLang="ko-KR" sz="1200" b="1">
                        <a:latin typeface="맑은 고딕"/>
                        <a:ea typeface="맑은 고딕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1)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접속</a:t>
                      </a: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URL</a:t>
                      </a:r>
                      <a:br>
                        <a:rPr lang="en-US" altLang="ko-KR" sz="1200" b="1">
                          <a:latin typeface="맑은 고딕"/>
                          <a:ea typeface="맑은 고딕"/>
                        </a:rPr>
                      </a:br>
                      <a:r>
                        <a:rPr lang="en-US" altLang="ko-KR" sz="1200" kern="12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  <a:cs typeface="+mn-cs"/>
                          <a:hlinkClick r:id="rId4"/>
                        </a:rPr>
                        <a:t>http://www.iros.go.kr/b933/index.jsp</a:t>
                      </a:r>
                      <a:r>
                        <a:rPr lang="en-US" altLang="ko-KR" sz="1200" kern="12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 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해당</a:t>
                      </a:r>
                      <a:r>
                        <a:rPr lang="en-US" altLang="ko-KR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URL</a:t>
                      </a: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로 접속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2)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출입증 신청 메뉴 선택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메뉴 선택 시 인증서 입력 팝업 호출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3)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인증서 입력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자격자대리인 개인</a:t>
                      </a:r>
                      <a:r>
                        <a:rPr lang="en-US" altLang="ko-KR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 </a:t>
                      </a: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인증서 입력 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정상적인 로그인 시 출입증 신청내역 화면으로 이동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최초 로그인 시 사용자 등록 화면으로 이동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None/>
                        <a:defRPr lang="ko-KR" altLang="en-US"/>
                      </a:pPr>
                      <a:endParaRPr lang="en-US" altLang="ko-KR" sz="1200" b="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289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defRPr lang="ko-KR" altLang="en-US"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rPr>
                        <a:t>◈ 주요 변경사항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8730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  <a:defRPr lang="ko-KR" altLang="en-US"/>
                      </a:pPr>
                      <a:r>
                        <a:rPr lang="en-US" altLang="ko-KR" sz="1200">
                          <a:latin typeface="맑은 고딕"/>
                          <a:ea typeface="맑은 고딕"/>
                        </a:rPr>
                        <a:t>1. </a:t>
                      </a:r>
                      <a:r>
                        <a:rPr lang="ko-KR" altLang="en-US" sz="1200">
                          <a:latin typeface="맑은 고딕"/>
                          <a:ea typeface="맑은 고딕"/>
                        </a:rPr>
                        <a:t>법인</a:t>
                      </a:r>
                      <a:r>
                        <a:rPr lang="en-US" altLang="ko-KR" sz="1200"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200">
                          <a:latin typeface="맑은 고딕"/>
                          <a:ea typeface="맑은 고딕"/>
                        </a:rPr>
                        <a:t>합동 제외</a:t>
                      </a:r>
                      <a:r>
                        <a:rPr lang="en-US" altLang="ko-KR" sz="1200">
                          <a:latin typeface="맑은 고딕"/>
                          <a:ea typeface="맑은 고딕"/>
                        </a:rPr>
                        <a:t>)</a:t>
                      </a:r>
                      <a:r>
                        <a:rPr lang="ko-KR" altLang="en-US" sz="1200">
                          <a:latin typeface="맑은 고딕"/>
                          <a:ea typeface="맑은 고딕"/>
                        </a:rPr>
                        <a:t>인 경우 법인 공인인증서로 로그인해야 하며</a:t>
                      </a:r>
                      <a:r>
                        <a:rPr lang="en-US" altLang="ko-KR" sz="1200"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200">
                          <a:latin typeface="맑은 고딕"/>
                          <a:ea typeface="맑은 고딕"/>
                        </a:rPr>
                        <a:t>그외 사무소는 자격자대리인 공인인증서로 로그인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  <a:defRPr lang="ko-KR" altLang="en-US"/>
                      </a:pPr>
                      <a:r>
                        <a:rPr lang="en-US" altLang="ko-KR" sz="1200">
                          <a:latin typeface="맑은 고딕"/>
                          <a:ea typeface="맑은 고딕"/>
                        </a:rPr>
                        <a:t>2. </a:t>
                      </a:r>
                      <a:r>
                        <a:rPr lang="ko-KR" altLang="en-US" sz="1200">
                          <a:latin typeface="맑은 고딕"/>
                          <a:ea typeface="맑은 고딕"/>
                        </a:rPr>
                        <a:t>최초 로그인 시 인증서등록을 위한 사용자 등록 화면으로 이동</a:t>
                      </a:r>
                      <a:endParaRPr lang="en-US" altLang="ko-KR" sz="120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Rectangle 79" descr="bar(큰박스용)-b"/>
          <p:cNvSpPr>
            <a:spLocks noChangeArrowheads="1"/>
          </p:cNvSpPr>
          <p:nvPr/>
        </p:nvSpPr>
        <p:spPr bwMode="gray">
          <a:xfrm>
            <a:off x="8037707" y="5552562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/>
          </a:ln>
          <a:effectLst/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9pPr>
          </a:lstStyle>
          <a:p>
            <a:pPr marL="171450" indent="-171450" latinLnBrk="0">
              <a:buFont typeface="Wingdings"/>
              <a:buChar char="u"/>
              <a:defRPr lang="ko-KR" altLang="en-US"/>
            </a:pPr>
            <a:r>
              <a:rPr lang="ko-KR" altLang="en-US" sz="1200" b="1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lang="en-US" altLang="ko-KR" sz="1200" b="1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474375" y="2014175"/>
            <a:ext cx="7358066" cy="450269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91208" y="1557292"/>
            <a:ext cx="434098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1200">
                <a:solidFill>
                  <a:srgbClr val="FF0000"/>
                </a:solidFill>
                <a:latin typeface="맑은 고딕"/>
                <a:hlinkClick r:id="rId4"/>
              </a:rPr>
              <a:t>http://www.iros.go.kr/b933/index.jsp</a:t>
            </a:r>
            <a:r>
              <a:rPr lang="en-US" altLang="ko-KR" sz="1200">
                <a:solidFill>
                  <a:srgbClr val="FF0000"/>
                </a:solidFill>
                <a:latin typeface="맑은 고딕"/>
              </a:rPr>
              <a:t> </a:t>
            </a:r>
            <a:r>
              <a:rPr lang="ko-KR" altLang="en-US" sz="1200">
                <a:solidFill>
                  <a:srgbClr val="FF0000"/>
                </a:solidFill>
                <a:latin typeface="맑은 고딕"/>
                <a:ea typeface="맑은 고딕"/>
              </a:rPr>
              <a:t>접속</a:t>
            </a:r>
            <a:endParaRPr lang="ko-KR" altLang="en-US" sz="1200">
              <a:latin typeface="맑은 고딕"/>
              <a:ea typeface="맑은 고딕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39703" y="147631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250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800" b="1" i="0">
                <a:solidFill>
                  <a:schemeClr val="bg1"/>
                </a:solidFill>
                <a:latin typeface="+mj-lt"/>
                <a:ea typeface="HY견고딕"/>
              </a:rPr>
              <a:t>1</a:t>
            </a:r>
            <a:endParaRPr lang="ko-KR" altLang="en-US" sz="800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5000702" y="2873608"/>
            <a:ext cx="2764169" cy="353620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7" name="TextBox 26"/>
          <p:cNvSpPr txBox="1"/>
          <p:nvPr/>
        </p:nvSpPr>
        <p:spPr>
          <a:xfrm>
            <a:off x="2533084" y="3809831"/>
            <a:ext cx="1373393" cy="166376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2458107" y="362266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250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800" b="1">
                <a:solidFill>
                  <a:schemeClr val="bg1"/>
                </a:solidFill>
                <a:latin typeface="+mj-lt"/>
                <a:ea typeface="HY견고딕"/>
              </a:rPr>
              <a:t>2</a:t>
            </a:r>
            <a:endParaRPr lang="ko-KR" altLang="en-US" sz="800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000702" y="356259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250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800" b="1">
                <a:solidFill>
                  <a:schemeClr val="bg1"/>
                </a:solidFill>
                <a:latin typeface="+mj-lt"/>
                <a:ea typeface="HY견고딕"/>
              </a:rPr>
              <a:t>3</a:t>
            </a:r>
            <a:endParaRPr lang="ko-KR" altLang="en-US" sz="800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422202" y="6898399"/>
            <a:ext cx="5750088" cy="33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ko-KR" altLang="en-US" sz="1600" b="1">
                <a:solidFill>
                  <a:srgbClr val="FF0000"/>
                </a:solidFill>
                <a:latin typeface="맑은 고딕"/>
                <a:ea typeface="맑은 고딕"/>
                <a:hlinkClick r:id="rId8" action="ppaction://hlinksldjump"/>
              </a:rPr>
              <a:t>사용가능 인증서 발급</a:t>
            </a:r>
            <a:r>
              <a:rPr lang="en-US" altLang="ko-KR" sz="1600" b="1">
                <a:solidFill>
                  <a:srgbClr val="FF0000"/>
                </a:solidFill>
                <a:latin typeface="맑은 고딕"/>
                <a:ea typeface="맑은 고딕"/>
                <a:hlinkClick r:id="rId8" action="ppaction://hlinksldjump"/>
              </a:rPr>
              <a:t>/</a:t>
            </a:r>
            <a:r>
              <a:rPr lang="ko-KR" altLang="en-US" sz="1600" b="1">
                <a:solidFill>
                  <a:srgbClr val="FF0000"/>
                </a:solidFill>
                <a:latin typeface="맑은 고딕"/>
                <a:ea typeface="맑은 고딕"/>
                <a:hlinkClick r:id="rId8" action="ppaction://hlinksldjump"/>
              </a:rPr>
              <a:t>재발급 등에 대한 참조자료 이동</a:t>
            </a:r>
            <a:r>
              <a:rPr lang="en-US" altLang="ko-KR" sz="1600" b="1">
                <a:solidFill>
                  <a:srgbClr val="FF0000"/>
                </a:solidFill>
                <a:latin typeface="맑은 고딕"/>
                <a:ea typeface="맑은 고딕"/>
                <a:hlinkClick r:id="rId8" action="ppaction://hlinksldjump"/>
              </a:rPr>
              <a:t>(</a:t>
            </a:r>
            <a:r>
              <a:rPr lang="ko-KR" altLang="en-US" sz="1600" b="1">
                <a:solidFill>
                  <a:srgbClr val="FF0000"/>
                </a:solidFill>
                <a:latin typeface="맑은 고딕"/>
                <a:ea typeface="맑은 고딕"/>
                <a:hlinkClick r:id="rId8" action="ppaction://hlinksldjump"/>
              </a:rPr>
              <a:t>클릭</a:t>
            </a:r>
            <a:r>
              <a:rPr lang="en-US" altLang="ko-KR" sz="1600" b="1">
                <a:solidFill>
                  <a:srgbClr val="FF0000"/>
                </a:solidFill>
                <a:latin typeface="맑은 고딕"/>
                <a:ea typeface="맑은 고딕"/>
                <a:hlinkClick r:id="rId8" action="ppaction://hlinksldjump"/>
              </a:rPr>
              <a:t>)</a:t>
            </a:r>
            <a:endParaRPr lang="en-US" altLang="ko-KR" sz="1600" b="1">
              <a:solidFill>
                <a:srgbClr val="FF0000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01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로그인</a:t>
              </a: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출입증신</a:t>
                </a: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청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로그인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개인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-</a:t>
                </a:r>
                <a:r>
                  <a:rPr kumimoji="1" lang="ko-KR" altLang="en-US" sz="220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개인사무소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, </a:t>
                </a:r>
                <a:r>
                  <a:rPr kumimoji="1" lang="ko-KR" altLang="en-US" sz="220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합동사무소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850" y="1723406"/>
            <a:ext cx="7380288" cy="514917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904848" y="3546048"/>
            <a:ext cx="1253658" cy="3433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2685854" y="355636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01336" y="3977302"/>
            <a:ext cx="2481306" cy="1351439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5" name="타원 24"/>
          <p:cNvSpPr/>
          <p:nvPr/>
        </p:nvSpPr>
        <p:spPr bwMode="auto">
          <a:xfrm>
            <a:off x="2682342" y="398762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901336" y="5417462"/>
            <a:ext cx="2481306" cy="37933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7" name="타원 26"/>
          <p:cNvSpPr/>
          <p:nvPr/>
        </p:nvSpPr>
        <p:spPr bwMode="auto">
          <a:xfrm>
            <a:off x="2682342" y="542778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901672"/>
              </p:ext>
            </p:extLst>
          </p:nvPr>
        </p:nvGraphicFramePr>
        <p:xfrm>
          <a:off x="8028107" y="1396316"/>
          <a:ext cx="2683127" cy="5912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75018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최초 로그인의 경우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사용자등록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1)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개인 자격자대리인 인 경우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최초 로그인 시 인증서등록을 위한 사용자 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개인 로그인 정보 입력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이름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주민번호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등록번호 입력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공인인증서 로그인 버튼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로그인 정보 입력 후 공인인증서 로그인 버튼 클릭 시 인증서 입력 팝업 호출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20000"/>
                        </a:lnSpc>
                        <a:buFont typeface="+mj-ea"/>
                        <a:buNone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53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3307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 자격자대리인의 공인인증서 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 처리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합동사무소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개인사무소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등록번호는 자격자대리인의 협회 등록번호 입력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" name="Rectangle 79" descr="bar(큰박스용)-b"/>
          <p:cNvSpPr>
            <a:spLocks noChangeArrowheads="1"/>
          </p:cNvSpPr>
          <p:nvPr/>
        </p:nvSpPr>
        <p:spPr bwMode="gray">
          <a:xfrm>
            <a:off x="8036647" y="5364745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165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</a:t>
              </a:r>
              <a:r>
                <a:rPr lang="en-US" altLang="ko-KR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자격자 본인인증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32" y="1495901"/>
            <a:ext cx="5913481" cy="234145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7" name="TextBox 26"/>
          <p:cNvSpPr txBox="1"/>
          <p:nvPr/>
        </p:nvSpPr>
        <p:spPr>
          <a:xfrm>
            <a:off x="554751" y="2448293"/>
            <a:ext cx="795443" cy="21615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1" name="타원 30"/>
          <p:cNvSpPr/>
          <p:nvPr/>
        </p:nvSpPr>
        <p:spPr bwMode="auto">
          <a:xfrm>
            <a:off x="365424" y="242293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798768"/>
              </p:ext>
            </p:extLst>
          </p:nvPr>
        </p:nvGraphicFramePr>
        <p:xfrm>
          <a:off x="8028107" y="1404784"/>
          <a:ext cx="2683127" cy="59041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출입증 신청 버튼 클릭 시 출입증 신청 화면으로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출입증 신청 버튼 클릭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 본인인증 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자격자대리인 본인인증 정보 조회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신청유형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사무소명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자격자대리인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사무소전화번호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사무소팩스번호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휴대전화번호 등 정보 조회 및 입력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휴대폰 본인인증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자격자대리인 휴대폰 본인인증 화면 호출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통신사 선택 및 휴대전화번호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인증번호 입력 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취소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본인인증 절차 취소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543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신청을 위해 자격자대리인 휴대폰 본인인증 필요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3" name="Rectangle 79" descr="bar(큰박스용)-b"/>
          <p:cNvSpPr>
            <a:spLocks noChangeArrowheads="1"/>
          </p:cNvSpPr>
          <p:nvPr/>
        </p:nvSpPr>
        <p:spPr bwMode="gray">
          <a:xfrm>
            <a:off x="8047038" y="6444865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0088" y="2808461"/>
            <a:ext cx="6448425" cy="43434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665014" y="4405941"/>
            <a:ext cx="6005632" cy="161184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486199" y="428462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61254" y="5592002"/>
            <a:ext cx="651427" cy="21615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0" name="타원 39"/>
          <p:cNvSpPr/>
          <p:nvPr/>
        </p:nvSpPr>
        <p:spPr bwMode="auto">
          <a:xfrm>
            <a:off x="4188861" y="556664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753251" y="6123366"/>
            <a:ext cx="813031" cy="2623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2" name="타원 41"/>
          <p:cNvSpPr/>
          <p:nvPr/>
        </p:nvSpPr>
        <p:spPr bwMode="auto">
          <a:xfrm>
            <a:off x="1558440" y="608686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775422" y="6122771"/>
            <a:ext cx="813031" cy="2623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4" name="타원 43"/>
          <p:cNvSpPr/>
          <p:nvPr/>
        </p:nvSpPr>
        <p:spPr bwMode="auto">
          <a:xfrm>
            <a:off x="6580611" y="608627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5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039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휴대폰 본인인증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/>
          </p:nvPr>
        </p:nvGraphicFramePr>
        <p:xfrm>
          <a:off x="8028107" y="1404784"/>
          <a:ext cx="2683127" cy="59041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 본인인증 화면에서 휴대폰 본인인증 버튼 클릭 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통신사 선택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휴대폰 본인인증 버튼 클릭 시 통신사 선택 팝업 호출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본인확인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선택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간편본인확인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휴대폰본인확인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문자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 선택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본인확인 정보 입력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내국인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휴대폰번호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화면숫자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동의사항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등 입력 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본인확인 정보 입력 완료 후 확인 버튼 클릭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인증번호 입력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766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신청을 위해서는 자격자대리인 휴대폰 본인인증 필요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3" name="Rectangle 79" descr="bar(큰박스용)-b"/>
          <p:cNvSpPr>
            <a:spLocks noChangeArrowheads="1"/>
          </p:cNvSpPr>
          <p:nvPr/>
        </p:nvSpPr>
        <p:spPr bwMode="gray">
          <a:xfrm>
            <a:off x="8037513" y="5779839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47" y="1980370"/>
            <a:ext cx="3464480" cy="472429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4424" y="1970844"/>
            <a:ext cx="3464482" cy="475128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7" name="TextBox 26"/>
          <p:cNvSpPr txBox="1"/>
          <p:nvPr/>
        </p:nvSpPr>
        <p:spPr>
          <a:xfrm>
            <a:off x="643713" y="2573259"/>
            <a:ext cx="3397752" cy="217941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4309558" y="2192744"/>
            <a:ext cx="3449348" cy="27472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0" name="타원 29"/>
          <p:cNvSpPr/>
          <p:nvPr/>
        </p:nvSpPr>
        <p:spPr bwMode="auto">
          <a:xfrm>
            <a:off x="4107711" y="216094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 bwMode="auto">
          <a:xfrm>
            <a:off x="433140" y="254746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307395" y="3524891"/>
            <a:ext cx="3449348" cy="263194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1" name="타원 40"/>
          <p:cNvSpPr/>
          <p:nvPr/>
        </p:nvSpPr>
        <p:spPr bwMode="auto">
          <a:xfrm>
            <a:off x="4105548" y="3493090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 bwMode="auto">
          <a:xfrm>
            <a:off x="5475863" y="6130354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096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휴대폰 본인인증 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계속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110" y="1989565"/>
            <a:ext cx="3455483" cy="473329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4651" y="1992740"/>
            <a:ext cx="3446484" cy="473329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graphicFrame>
        <p:nvGraphicFramePr>
          <p:cNvPr id="26" name="표 25"/>
          <p:cNvGraphicFramePr>
            <a:graphicFrameLocks noGrp="1"/>
          </p:cNvGraphicFramePr>
          <p:nvPr>
            <p:extLst/>
          </p:nvPr>
        </p:nvGraphicFramePr>
        <p:xfrm>
          <a:off x="8028107" y="1404784"/>
          <a:ext cx="2683127" cy="59041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 본인인증 화면에서 휴대폰 본인인증 버튼 클릭 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인증번호 입력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 문자메시지로 수신된 인증번호 입력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인증번호로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본인인증 처리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휴대폰 본인확인 완료 화면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인증번호 입력 화면에서 정상적으로 본인인증 완료 시 완료화면으로 이동 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완료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본인인증 완료 버튼 클릭 시 출입증 신청서 작성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766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신청을 위해서는 자격자대리인 휴대폰 본인인증 필요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79" descr="bar(큰박스용)-b"/>
          <p:cNvSpPr>
            <a:spLocks noChangeArrowheads="1"/>
          </p:cNvSpPr>
          <p:nvPr/>
        </p:nvSpPr>
        <p:spPr bwMode="gray">
          <a:xfrm>
            <a:off x="8037513" y="5779839"/>
            <a:ext cx="2653811" cy="2794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5138" y="2573259"/>
            <a:ext cx="3397752" cy="55923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1" name="타원 40"/>
          <p:cNvSpPr/>
          <p:nvPr/>
        </p:nvSpPr>
        <p:spPr bwMode="auto">
          <a:xfrm>
            <a:off x="404565" y="254746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 bwMode="auto">
          <a:xfrm>
            <a:off x="1206178" y="359157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24802" y="2725452"/>
            <a:ext cx="3397752" cy="119913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4" name="타원 43"/>
          <p:cNvSpPr/>
          <p:nvPr/>
        </p:nvSpPr>
        <p:spPr bwMode="auto">
          <a:xfrm>
            <a:off x="4114229" y="269965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776248" y="5929808"/>
            <a:ext cx="687927" cy="40704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6" name="타원 45"/>
          <p:cNvSpPr/>
          <p:nvPr/>
        </p:nvSpPr>
        <p:spPr bwMode="auto">
          <a:xfrm>
            <a:off x="4565675" y="590401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00989" y="3659032"/>
            <a:ext cx="1857417" cy="44557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877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신청서 작성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079981"/>
              </p:ext>
            </p:extLst>
          </p:nvPr>
        </p:nvGraphicFramePr>
        <p:xfrm>
          <a:off x="8028107" y="1405840"/>
          <a:ext cx="2683127" cy="59031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850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버튼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 본인인증</a:t>
                      </a:r>
                      <a:r>
                        <a:rPr lang="en-US" altLang="ko-KR" sz="1200" b="1" i="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i="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완료 시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작성 화면으로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신청기본정보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자격자대리인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사무소전화번호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사무소팩스번호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소관지방법원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소속지방회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buFont typeface="+mj-ea"/>
                        <a:buAutoNum type="arabicParenR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출입증신청자정보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신청대상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주요경력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 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출입증유형은 전자만 신청 가능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38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1230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작성을 하기 위해서는 자격자대리인의 본인인증이 되어 있어야 함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1" name="Rectangle 79" descr="bar(큰박스용)-b"/>
          <p:cNvSpPr>
            <a:spLocks noChangeArrowheads="1"/>
          </p:cNvSpPr>
          <p:nvPr/>
        </p:nvSpPr>
        <p:spPr bwMode="gray">
          <a:xfrm>
            <a:off x="8037707" y="5698112"/>
            <a:ext cx="2653811" cy="28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70274" y="7016740"/>
            <a:ext cx="4340983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페이지 계속</a:t>
            </a:r>
            <a:endParaRPr lang="ko-KR" altLang="en-US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98" y="1494966"/>
            <a:ext cx="7372288" cy="495636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17697" y="3069460"/>
            <a:ext cx="7005205" cy="23809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7" name="타원 26"/>
          <p:cNvSpPr/>
          <p:nvPr/>
        </p:nvSpPr>
        <p:spPr bwMode="auto">
          <a:xfrm>
            <a:off x="522102" y="3060489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7697" y="5558459"/>
            <a:ext cx="7005205" cy="1048839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9" name="타원 28"/>
          <p:cNvSpPr/>
          <p:nvPr/>
        </p:nvSpPr>
        <p:spPr bwMode="auto">
          <a:xfrm>
            <a:off x="522102" y="5558459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56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신청서 작성 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계속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071140"/>
              </p:ext>
            </p:extLst>
          </p:nvPr>
        </p:nvGraphicFramePr>
        <p:xfrm>
          <a:off x="8028107" y="1413272"/>
          <a:ext cx="2683127" cy="59646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32346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신청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신청자 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신청대상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주요경력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 등 정보 입력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사진등록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사진등록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 시 신청자의 사진을 선택할 수 있는 팝업 호출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출입증사용자 선택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 사무소의 사용자를 선택할 수 있는 팝업 호출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5)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주소검색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주소검색을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할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수있는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팝업 호출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6)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파일선택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첨부파일을 선택 할 수 있는 팝업 호출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3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700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사무원증사본과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경력증명서사본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또는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등기소출입증 사본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첨부하고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20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추가 필요한 제출서류는 관할 지방법원 </a:t>
                      </a:r>
                      <a:r>
                        <a:rPr lang="ko-KR" altLang="en-US" sz="120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 필요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 제출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서류가 있을 경우 불허가 될 수 있음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Rectangle 79" descr="bar(큰박스용)-b"/>
          <p:cNvSpPr>
            <a:spLocks noChangeArrowheads="1"/>
          </p:cNvSpPr>
          <p:nvPr/>
        </p:nvSpPr>
        <p:spPr bwMode="gray">
          <a:xfrm>
            <a:off x="8037707" y="4788681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8406" y="5040709"/>
            <a:ext cx="1751457" cy="176002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861" y="1494662"/>
            <a:ext cx="7372350" cy="3381375"/>
          </a:xfrm>
          <a:prstGeom prst="rect">
            <a:avLst/>
          </a:prstGeom>
        </p:spPr>
      </p:pic>
      <p:sp>
        <p:nvSpPr>
          <p:cNvPr id="30" name="타원 29"/>
          <p:cNvSpPr/>
          <p:nvPr/>
        </p:nvSpPr>
        <p:spPr bwMode="auto">
          <a:xfrm>
            <a:off x="436476" y="152743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071" y="1512317"/>
            <a:ext cx="7270851" cy="335054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053656" y="2867222"/>
            <a:ext cx="661912" cy="22647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5" name="타원 34"/>
          <p:cNvSpPr/>
          <p:nvPr/>
        </p:nvSpPr>
        <p:spPr bwMode="auto">
          <a:xfrm>
            <a:off x="820698" y="285810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156940" y="2251981"/>
            <a:ext cx="792088" cy="22647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7" name="타원 36"/>
          <p:cNvSpPr/>
          <p:nvPr/>
        </p:nvSpPr>
        <p:spPr bwMode="auto">
          <a:xfrm>
            <a:off x="3957850" y="2242860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968808" y="2779896"/>
            <a:ext cx="671337" cy="22647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9" name="타원 38"/>
          <p:cNvSpPr/>
          <p:nvPr/>
        </p:nvSpPr>
        <p:spPr bwMode="auto">
          <a:xfrm>
            <a:off x="2769718" y="277077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5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68808" y="4176623"/>
            <a:ext cx="671337" cy="22647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1" name="타원 40"/>
          <p:cNvSpPr/>
          <p:nvPr/>
        </p:nvSpPr>
        <p:spPr bwMode="auto">
          <a:xfrm>
            <a:off x="2769718" y="416750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6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122" y="4680669"/>
            <a:ext cx="2000713" cy="24097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1828" y="4686320"/>
            <a:ext cx="2021054" cy="243421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8" name="TextBox 47"/>
          <p:cNvSpPr txBox="1"/>
          <p:nvPr/>
        </p:nvSpPr>
        <p:spPr>
          <a:xfrm>
            <a:off x="2070274" y="6984925"/>
            <a:ext cx="4340983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페이지 계속</a:t>
            </a:r>
            <a:endParaRPr lang="ko-KR" altLang="en-US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243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신규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신청서 작성 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계속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850" y="1872357"/>
            <a:ext cx="7380288" cy="310451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50387" y="4349713"/>
            <a:ext cx="962857" cy="2674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522102" y="433299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8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/>
          </p:nvPr>
        </p:nvGraphicFramePr>
        <p:xfrm>
          <a:off x="8028107" y="1413271"/>
          <a:ext cx="2683127" cy="589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신청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수임등기사건수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기타참고사항 등 정보 입력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 정보는 사무원인 경우만 보여짐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처리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취소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없이 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9175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작성을 하기 위해서는 자격자대리인의 본인인증이 되어 있어야 함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Rectangle 79" descr="bar(큰박스용)-b"/>
          <p:cNvSpPr>
            <a:spLocks noChangeArrowheads="1"/>
          </p:cNvSpPr>
          <p:nvPr/>
        </p:nvSpPr>
        <p:spPr bwMode="gray">
          <a:xfrm>
            <a:off x="8047038" y="5777743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0543" y="1908361"/>
            <a:ext cx="7014347" cy="226825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7" name="타원 26"/>
          <p:cNvSpPr/>
          <p:nvPr/>
        </p:nvSpPr>
        <p:spPr bwMode="auto">
          <a:xfrm>
            <a:off x="399769" y="190836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7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81399" y="4354283"/>
            <a:ext cx="943885" cy="2674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5343628" y="433756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9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551704" y="4355296"/>
            <a:ext cx="943885" cy="270089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8" name="타원 27"/>
          <p:cNvSpPr/>
          <p:nvPr/>
        </p:nvSpPr>
        <p:spPr bwMode="auto">
          <a:xfrm>
            <a:off x="7564095" y="433919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10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209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재발급</a:t>
              </a:r>
              <a:r>
                <a:rPr lang="en-US" altLang="ko-KR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</a:t>
              </a:r>
              <a:r>
                <a:rPr lang="en-US" altLang="ko-KR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폐기</a:t>
              </a:r>
              <a:r>
                <a:rPr lang="en-US" altLang="ko-KR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발급내역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/>
          </p:nvPr>
        </p:nvGraphicFramePr>
        <p:xfrm>
          <a:off x="8028107" y="1413271"/>
          <a:ext cx="2683127" cy="589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발급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목록 선택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특정된 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발급내역을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선택하여 클릭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발급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조회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9175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작성은 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각각의 버튼 기능이 있음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 버튼은 신청자 자격자대리인과 해당 사무원만 보임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6" name="그림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94" y="1468314"/>
            <a:ext cx="5724525" cy="371322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30005" y="3907815"/>
            <a:ext cx="5169000" cy="24703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8" name="타원 27"/>
          <p:cNvSpPr/>
          <p:nvPr/>
        </p:nvSpPr>
        <p:spPr bwMode="auto">
          <a:xfrm>
            <a:off x="534409" y="389884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9" name="Rectangle 79" descr="bar(큰박스용)-b"/>
          <p:cNvSpPr>
            <a:spLocks noChangeArrowheads="1"/>
          </p:cNvSpPr>
          <p:nvPr/>
        </p:nvSpPr>
        <p:spPr bwMode="gray">
          <a:xfrm>
            <a:off x="8047038" y="5777743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4645" y="4041791"/>
            <a:ext cx="4448175" cy="32004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3434260" y="4610137"/>
            <a:ext cx="4428716" cy="266095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8" name="타원 37"/>
          <p:cNvSpPr/>
          <p:nvPr/>
        </p:nvSpPr>
        <p:spPr bwMode="auto">
          <a:xfrm>
            <a:off x="3238664" y="460116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308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재발급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폐기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발급내역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상세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063796"/>
              </p:ext>
            </p:extLst>
          </p:nvPr>
        </p:nvGraphicFramePr>
        <p:xfrm>
          <a:off x="8028107" y="1413271"/>
          <a:ext cx="2683127" cy="589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재발급신청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화면에서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재발급신청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화면에서 변경신청 버튼 클릭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폐기신청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화면에서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폐기신청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9175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작성은 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각각의 버튼 기능이 있음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marR="0" lvl="0" indent="-22860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 버튼은 신청자 자격자대리인과 해당 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사무원만 보임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787824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154" y="1477888"/>
            <a:ext cx="6648450" cy="57531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4446538" y="6932995"/>
            <a:ext cx="901716" cy="2110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7" name="타원 36"/>
          <p:cNvSpPr/>
          <p:nvPr/>
        </p:nvSpPr>
        <p:spPr bwMode="auto">
          <a:xfrm>
            <a:off x="4465836" y="673635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372494" y="6925342"/>
            <a:ext cx="901716" cy="2110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6305038" y="6925342"/>
            <a:ext cx="901716" cy="2110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0" name="타원 39"/>
          <p:cNvSpPr/>
          <p:nvPr/>
        </p:nvSpPr>
        <p:spPr bwMode="auto">
          <a:xfrm>
            <a:off x="5388086" y="673635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 bwMode="auto">
          <a:xfrm>
            <a:off x="6353113" y="6738395"/>
            <a:ext cx="174688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567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8" y="1418202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재발급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폐기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재발급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8028107" y="1413271"/>
          <a:ext cx="2683127" cy="589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재발급신청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 시 출입증 신청 작성 화면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재발급을 위한 기본정보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신청자 정보 조회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신청사유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재발급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신청사유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기입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재발급 신청 처리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취소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재발급 신청을 하지 않고 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9175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화면에서 재발급신청 버튼 클릭 시 출입증 신청 작성 화면 이동 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 신청 시 기존 출입증은 즉시 폐기 처리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777743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1193" y="1478217"/>
            <a:ext cx="6189660" cy="576654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173202" y="2711205"/>
            <a:ext cx="6045644" cy="405423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0" name="타원 39"/>
          <p:cNvSpPr/>
          <p:nvPr/>
        </p:nvSpPr>
        <p:spPr bwMode="auto">
          <a:xfrm>
            <a:off x="939360" y="269494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67718" y="6953858"/>
            <a:ext cx="857952" cy="2110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2" name="타원 41"/>
          <p:cNvSpPr/>
          <p:nvPr/>
        </p:nvSpPr>
        <p:spPr bwMode="auto">
          <a:xfrm>
            <a:off x="5058606" y="693449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61277" y="5809227"/>
            <a:ext cx="4313553" cy="88261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4" name="타원 43"/>
          <p:cNvSpPr/>
          <p:nvPr/>
        </p:nvSpPr>
        <p:spPr bwMode="auto">
          <a:xfrm>
            <a:off x="2538327" y="579128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130910" y="6953858"/>
            <a:ext cx="857952" cy="2110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46" name="타원 45"/>
          <p:cNvSpPr/>
          <p:nvPr/>
        </p:nvSpPr>
        <p:spPr bwMode="auto">
          <a:xfrm>
            <a:off x="7024035" y="694346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673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재발급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폐기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변경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4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8028107" y="1413271"/>
          <a:ext cx="2683127" cy="589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변경신청 버튼 클릭 시 출입증 신청 작성 화면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전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변경을 확인하기 위한 기본정보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기존 출입증 신청자 정보 조회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9175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변경신청 버튼 클릭 시 출입증 신청 작성 화면 호출 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777743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070274" y="7016740"/>
            <a:ext cx="4340983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페이지 계속</a:t>
            </a:r>
            <a:endParaRPr lang="ko-KR" altLang="en-US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740" y="1970025"/>
            <a:ext cx="7381875" cy="41148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01193" y="2995774"/>
            <a:ext cx="6189660" cy="28730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867351" y="2979510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26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재발급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폐기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변경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계속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4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918075"/>
              </p:ext>
            </p:extLst>
          </p:nvPr>
        </p:nvGraphicFramePr>
        <p:xfrm>
          <a:off x="8028107" y="1368301"/>
          <a:ext cx="2683127" cy="61727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29533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변경신청 버튼 클릭 시 출입증 신청 작성 화면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출입증 신청자 정보 입력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주요경력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변경신청사유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 등 정보 입력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 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수임등기사건수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기타참고사항 등 정보 입력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 정보는 사무원인 경우만 보여짐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변경 신청 처리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취소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출입증변경신청을 하지 않고 출입증발급내역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7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32211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발급내역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변경신청 버튼 클릭 시 출입증 신청 작성 화면 호출 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사무원증사본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경력증명서사본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누락 시 불허가 되므로 반드시 첨부하여야 함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첨부파일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사무원증사본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경력증명서사본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aseline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대한 문의는 각 지방법원 총무과 또는 지방회에 문의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기존 종이형태의 등기소출입증 발급받은 자격자대리인은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사무원증사본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및 경력증명서 사본은 등기소출입증 사본으로 갈음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37707" y="4788681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130" y="1571257"/>
            <a:ext cx="6876989" cy="55216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418646" y="6801674"/>
            <a:ext cx="933049" cy="26237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2" name="타원 31"/>
          <p:cNvSpPr/>
          <p:nvPr/>
        </p:nvSpPr>
        <p:spPr bwMode="auto">
          <a:xfrm>
            <a:off x="5223835" y="679183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86499" y="6801674"/>
            <a:ext cx="945330" cy="26237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4" name="타원 33"/>
          <p:cNvSpPr/>
          <p:nvPr/>
        </p:nvSpPr>
        <p:spPr bwMode="auto">
          <a:xfrm>
            <a:off x="7362862" y="680080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5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80910" y="1512317"/>
            <a:ext cx="6678926" cy="346973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6" name="타원 35"/>
          <p:cNvSpPr/>
          <p:nvPr/>
        </p:nvSpPr>
        <p:spPr bwMode="auto">
          <a:xfrm>
            <a:off x="647068" y="151231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83013" y="5027891"/>
            <a:ext cx="6676823" cy="172794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8" name="타원 37"/>
          <p:cNvSpPr/>
          <p:nvPr/>
        </p:nvSpPr>
        <p:spPr bwMode="auto">
          <a:xfrm>
            <a:off x="660063" y="5009949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498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56790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신청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재발급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폐기</a:t>
              </a:r>
              <a:r>
                <a:rPr lang="en-US" altLang="ko-KR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신청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폐기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5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8028107" y="1413271"/>
          <a:ext cx="2683127" cy="589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폐기신청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 시 출입증 신청 작성 화면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폐기를 위한 기본정보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기존 출입증 신청자 정보 조회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신청사유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폐기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신청사유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기입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폐기 신청 처리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취소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폐기 신청을 하지 않고 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9175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 typeface="+mj-lt"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화면에서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폐기신청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 시 출입증 신청 작성 화면 이동 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777743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481" y="1513192"/>
            <a:ext cx="6486525" cy="566737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101194" y="2680709"/>
            <a:ext cx="6189660" cy="405423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0" name="타원 29"/>
          <p:cNvSpPr/>
          <p:nvPr/>
        </p:nvSpPr>
        <p:spPr bwMode="auto">
          <a:xfrm>
            <a:off x="867352" y="266444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515378" y="6866628"/>
            <a:ext cx="779956" cy="2110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2" name="타원 31"/>
          <p:cNvSpPr/>
          <p:nvPr/>
        </p:nvSpPr>
        <p:spPr bwMode="auto">
          <a:xfrm>
            <a:off x="5295843" y="684726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617261" y="5778731"/>
            <a:ext cx="4587731" cy="88261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4" name="타원 33"/>
          <p:cNvSpPr/>
          <p:nvPr/>
        </p:nvSpPr>
        <p:spPr bwMode="auto">
          <a:xfrm>
            <a:off x="2394311" y="5760789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41269" y="6866628"/>
            <a:ext cx="779956" cy="2110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6" name="타원 35"/>
          <p:cNvSpPr/>
          <p:nvPr/>
        </p:nvSpPr>
        <p:spPr bwMode="auto">
          <a:xfrm>
            <a:off x="7178442" y="685623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072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신청내역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신청내역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158077"/>
              </p:ext>
            </p:extLst>
          </p:nvPr>
        </p:nvGraphicFramePr>
        <p:xfrm>
          <a:off x="8028107" y="1406926"/>
          <a:ext cx="2683127" cy="59020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76084">
                <a:tc>
                  <a:txBody>
                    <a:bodyPr/>
                    <a:lstStyle/>
                    <a:p>
                      <a:pPr marL="0" marR="0" lvl="0" indent="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TOP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메뉴의 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메뉴 선택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버튼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 출입증 신청 시 버튼 클릭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신청관련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건수 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현재기준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신청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접수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완료 건수 정보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검색조건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신청상태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신청사무원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등 검색 기능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구분별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목록조회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탭 선택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기본적으로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전체현황에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대해 목록이 조회되며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각각의 신청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구분별로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현황조회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가능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5)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상세내역조회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조회된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목록내역을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클릭 시 신청상세내역이 조회됨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5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7155">
                <a:tc>
                  <a:txBody>
                    <a:bodyPr/>
                    <a:lstStyle/>
                    <a:p>
                      <a:pPr marL="182563" indent="-182563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현황건수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정보는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현재기준의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건수 임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검색조건에 따른 건수가 아님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182563" indent="-182563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로그인 시 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Rectangle 79" descr="bar(큰박스용)-b"/>
          <p:cNvSpPr>
            <a:spLocks noChangeArrowheads="1"/>
          </p:cNvSpPr>
          <p:nvPr/>
        </p:nvSpPr>
        <p:spPr bwMode="gray">
          <a:xfrm>
            <a:off x="8036647" y="5877433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62" name="그림 6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602" y="1722122"/>
            <a:ext cx="7388440" cy="5030594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5298812" y="2508028"/>
            <a:ext cx="2584229" cy="53714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64" name="타원 63"/>
          <p:cNvSpPr/>
          <p:nvPr/>
        </p:nvSpPr>
        <p:spPr bwMode="auto">
          <a:xfrm>
            <a:off x="5130389" y="239710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51683" y="3477676"/>
            <a:ext cx="7331357" cy="38301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66" name="타원 65"/>
          <p:cNvSpPr/>
          <p:nvPr/>
        </p:nvSpPr>
        <p:spPr bwMode="auto">
          <a:xfrm>
            <a:off x="450093" y="3341294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62534" y="4204983"/>
            <a:ext cx="3035932" cy="2470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68" name="타원 67"/>
          <p:cNvSpPr/>
          <p:nvPr/>
        </p:nvSpPr>
        <p:spPr bwMode="auto">
          <a:xfrm>
            <a:off x="594110" y="406860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06550" y="5105083"/>
            <a:ext cx="6600328" cy="2470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70" name="타원 69"/>
          <p:cNvSpPr/>
          <p:nvPr/>
        </p:nvSpPr>
        <p:spPr bwMode="auto">
          <a:xfrm>
            <a:off x="738126" y="496870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5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455496" y="1764345"/>
            <a:ext cx="658894" cy="27254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72" name="TextBox 71"/>
          <p:cNvSpPr txBox="1"/>
          <p:nvPr/>
        </p:nvSpPr>
        <p:spPr>
          <a:xfrm>
            <a:off x="592905" y="2941312"/>
            <a:ext cx="973313" cy="28816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73" name="타원 72"/>
          <p:cNvSpPr/>
          <p:nvPr/>
        </p:nvSpPr>
        <p:spPr bwMode="auto">
          <a:xfrm>
            <a:off x="414090" y="281999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44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신청내역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신청내역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상세화면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,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재발급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,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폐기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791212"/>
              </p:ext>
            </p:extLst>
          </p:nvPr>
        </p:nvGraphicFramePr>
        <p:xfrm>
          <a:off x="8028107" y="1396315"/>
          <a:ext cx="2683127" cy="59125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53900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신청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신청기본정보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상태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완료일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자격자대리인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소관지방법원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소속지방회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buFont typeface="+mj-ea"/>
                        <a:buAutoNum type="arabicParenR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출입증신청자정보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신청대상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주요경력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 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6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793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신청자에 대한 상세정보 조회 기능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" name="Rectangle 79" descr="bar(큰박스용)-b"/>
          <p:cNvSpPr>
            <a:spLocks noChangeArrowheads="1"/>
          </p:cNvSpPr>
          <p:nvPr/>
        </p:nvSpPr>
        <p:spPr bwMode="gray">
          <a:xfrm>
            <a:off x="8047038" y="5762494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70274" y="7016740"/>
            <a:ext cx="4340983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페이지 계속</a:t>
            </a:r>
            <a:endParaRPr lang="ko-KR" altLang="en-US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487" y="1526178"/>
            <a:ext cx="6410325" cy="534352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054295" y="2565404"/>
            <a:ext cx="6289517" cy="18409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7" name="타원 26"/>
          <p:cNvSpPr/>
          <p:nvPr/>
        </p:nvSpPr>
        <p:spPr bwMode="auto">
          <a:xfrm>
            <a:off x="858700" y="2556433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55059" y="4465508"/>
            <a:ext cx="6288753" cy="24072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9" name="타원 28"/>
          <p:cNvSpPr/>
          <p:nvPr/>
        </p:nvSpPr>
        <p:spPr bwMode="auto">
          <a:xfrm>
            <a:off x="863775" y="442864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367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신청내역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신청내역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상세화면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신규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,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재발급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,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폐기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계속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455259"/>
              </p:ext>
            </p:extLst>
          </p:nvPr>
        </p:nvGraphicFramePr>
        <p:xfrm>
          <a:off x="8028107" y="1396317"/>
          <a:ext cx="2683127" cy="5912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신청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 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수임등기사건수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기타참고사항 등 정보 제공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 정보는 사무원인 경우만 보여짐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612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신청자에 대한 상세정보 조회 기능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6" name="Rectangle 79" descr="bar(큰박스용)-b"/>
          <p:cNvSpPr>
            <a:spLocks noChangeArrowheads="1"/>
          </p:cNvSpPr>
          <p:nvPr/>
        </p:nvSpPr>
        <p:spPr bwMode="gray">
          <a:xfrm>
            <a:off x="8047038" y="5760789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342" y="1803677"/>
            <a:ext cx="6810375" cy="48006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13386" y="2980321"/>
            <a:ext cx="6834327" cy="211707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522102" y="2943454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41893" y="5240116"/>
            <a:ext cx="898358" cy="28386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773117" y="522209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031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신청내역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신청내역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상세화면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변경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763083"/>
              </p:ext>
            </p:extLst>
          </p:nvPr>
        </p:nvGraphicFramePr>
        <p:xfrm>
          <a:off x="8028107" y="1396315"/>
          <a:ext cx="2683127" cy="59125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53900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신청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신청기본정보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상태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완료일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자격자대리인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신청대상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소관지방법원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소속지방회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buFont typeface="+mj-ea"/>
                        <a:buAutoNum type="arabicParenR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기존 출입증신청자정보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주요경력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 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6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793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신청자에 대한 상세정보 조회 기능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" name="Rectangle 79" descr="bar(큰박스용)-b"/>
          <p:cNvSpPr>
            <a:spLocks noChangeArrowheads="1"/>
          </p:cNvSpPr>
          <p:nvPr/>
        </p:nvSpPr>
        <p:spPr bwMode="gray">
          <a:xfrm>
            <a:off x="8047038" y="5762494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70274" y="7016740"/>
            <a:ext cx="4340983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페이지 계속</a:t>
            </a:r>
            <a:endParaRPr lang="ko-KR" altLang="en-US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061" y="1439028"/>
            <a:ext cx="6029325" cy="55149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221285" y="2673629"/>
            <a:ext cx="5853438" cy="18409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25689" y="266465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22049" y="4573733"/>
            <a:ext cx="5852782" cy="24072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030764" y="453686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069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신청내역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신청내역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상세화면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(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변경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) 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계속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743189"/>
              </p:ext>
            </p:extLst>
          </p:nvPr>
        </p:nvGraphicFramePr>
        <p:xfrm>
          <a:off x="8028107" y="1396317"/>
          <a:ext cx="2683127" cy="5912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신청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 출입증신청자정보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주요경력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변경신청사유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 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 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사무원수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수임등기사건수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신청년도분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기타참고사항 등 정보 제공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사무소 운영실태 정보는 사무원인 경우만 보여짐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612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신청자에 대한 상세정보 조회 기능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Rectangle 79" descr="bar(큰박스용)-b"/>
          <p:cNvSpPr>
            <a:spLocks noChangeArrowheads="1"/>
          </p:cNvSpPr>
          <p:nvPr/>
        </p:nvSpPr>
        <p:spPr bwMode="gray">
          <a:xfrm>
            <a:off x="8047038" y="5760789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552" y="1622863"/>
            <a:ext cx="6067425" cy="543877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14603" y="4730555"/>
            <a:ext cx="5944103" cy="1766559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8" name="타원 27"/>
          <p:cNvSpPr/>
          <p:nvPr/>
        </p:nvSpPr>
        <p:spPr bwMode="auto">
          <a:xfrm>
            <a:off x="1023319" y="469368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40463" y="6602979"/>
            <a:ext cx="822019" cy="25698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1" name="타원 30"/>
          <p:cNvSpPr/>
          <p:nvPr/>
        </p:nvSpPr>
        <p:spPr bwMode="auto">
          <a:xfrm>
            <a:off x="1071687" y="658190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5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13874" y="1562203"/>
            <a:ext cx="5944103" cy="304141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5" name="타원 34"/>
          <p:cNvSpPr/>
          <p:nvPr/>
        </p:nvSpPr>
        <p:spPr bwMode="auto">
          <a:xfrm>
            <a:off x="1022590" y="152533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9855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6" y="140346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05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발급내역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발급내역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490596"/>
              </p:ext>
            </p:extLst>
          </p:nvPr>
        </p:nvGraphicFramePr>
        <p:xfrm>
          <a:off x="8028107" y="1406926"/>
          <a:ext cx="2683127" cy="59020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23246">
                <a:tc>
                  <a:txBody>
                    <a:bodyPr/>
                    <a:lstStyle/>
                    <a:p>
                      <a:pPr marL="0" marR="0" lvl="0" indent="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TOP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메뉴의 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메뉴 선택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신청 버튼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 출입증 신청 시 버튼 클릭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발급관련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건수 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현재기준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사용중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폐기 건수 정보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신청내역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검색조건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신청사무원 등 검색 기능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10070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구분별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목록조회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탭 선택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기본적으로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전체현황에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대해 목록이 조회되며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각각의 발급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구분별로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현황조회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가능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5)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발급 상세내역조회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조회된 목록내역을 클릭 시 발급상세내역이 조회됨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56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0035">
                <a:tc>
                  <a:txBody>
                    <a:bodyPr/>
                    <a:lstStyle/>
                    <a:p>
                      <a:pPr marL="182563" indent="-182563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현황건수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정보는 </a:t>
                      </a:r>
                      <a:r>
                        <a:rPr lang="ko-KR" altLang="en-US" sz="120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현재기준의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건수 임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검색조건에 따른 건수가 아님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Rectangle 79" descr="bar(큰박스용)-b"/>
          <p:cNvSpPr>
            <a:spLocks noChangeArrowheads="1"/>
          </p:cNvSpPr>
          <p:nvPr/>
        </p:nvSpPr>
        <p:spPr bwMode="gray">
          <a:xfrm>
            <a:off x="8028848" y="5697413"/>
            <a:ext cx="2682386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98" y="1748585"/>
            <a:ext cx="7372350" cy="499110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310634" y="2504681"/>
            <a:ext cx="2502166" cy="53714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55" name="타원 54"/>
          <p:cNvSpPr/>
          <p:nvPr/>
        </p:nvSpPr>
        <p:spPr bwMode="auto">
          <a:xfrm>
            <a:off x="5115823" y="249279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18555" y="3471575"/>
            <a:ext cx="7312359" cy="38301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57" name="타원 56"/>
          <p:cNvSpPr/>
          <p:nvPr/>
        </p:nvSpPr>
        <p:spPr bwMode="auto">
          <a:xfrm>
            <a:off x="327291" y="3483566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62534" y="4186321"/>
            <a:ext cx="1847800" cy="2470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59" name="타원 58"/>
          <p:cNvSpPr/>
          <p:nvPr/>
        </p:nvSpPr>
        <p:spPr bwMode="auto">
          <a:xfrm>
            <a:off x="579319" y="4148980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38126" y="5098998"/>
            <a:ext cx="6840760" cy="2470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61" name="타원 60"/>
          <p:cNvSpPr/>
          <p:nvPr/>
        </p:nvSpPr>
        <p:spPr bwMode="auto">
          <a:xfrm>
            <a:off x="539768" y="505805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5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098447" y="1781687"/>
            <a:ext cx="702463" cy="27254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565142" y="2947296"/>
            <a:ext cx="1001076" cy="28816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64" name="타원 63"/>
          <p:cNvSpPr/>
          <p:nvPr/>
        </p:nvSpPr>
        <p:spPr bwMode="auto">
          <a:xfrm>
            <a:off x="363295" y="289817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835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05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발급내역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발급내역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상세화면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904781"/>
              </p:ext>
            </p:extLst>
          </p:nvPr>
        </p:nvGraphicFramePr>
        <p:xfrm>
          <a:off x="8028107" y="1396315"/>
          <a:ext cx="2683127" cy="59125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53900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발급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상태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발급일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일일출입증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출력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buFont typeface="+mj-ea"/>
                        <a:buAutoNum type="arabicParenR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사용자 정보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주민등록번호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주요경력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출입증유형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첨부파일  등 정보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일일출입증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출력 버튼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출입사무원이 전자출입증 사용이 불가한 경우 사용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일일출입증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발급 시 출력당일은 전자출입증 사용이 불가하고 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일일출입증만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사용 가능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 다음날 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부터는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전자출입증만사용가능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6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793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사용자에 대한 상세정보 조회 기능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" name="Rectangle 79" descr="bar(큰박스용)-b"/>
          <p:cNvSpPr>
            <a:spLocks noChangeArrowheads="1"/>
          </p:cNvSpPr>
          <p:nvPr/>
        </p:nvSpPr>
        <p:spPr bwMode="gray">
          <a:xfrm>
            <a:off x="8047038" y="5762494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70274" y="7016740"/>
            <a:ext cx="4340983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페이지 계속</a:t>
            </a:r>
            <a:endParaRPr lang="ko-KR" altLang="en-US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509" y="1468298"/>
            <a:ext cx="7381875" cy="551497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53701" y="2893197"/>
            <a:ext cx="6933197" cy="1082064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2" name="타원 31"/>
          <p:cNvSpPr/>
          <p:nvPr/>
        </p:nvSpPr>
        <p:spPr bwMode="auto">
          <a:xfrm>
            <a:off x="558106" y="289933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4465" y="4084136"/>
            <a:ext cx="6932433" cy="275677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4" name="타원 33"/>
          <p:cNvSpPr/>
          <p:nvPr/>
        </p:nvSpPr>
        <p:spPr bwMode="auto">
          <a:xfrm>
            <a:off x="563181" y="4047269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905829" y="3451343"/>
            <a:ext cx="895987" cy="25933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7" name="타원 36"/>
          <p:cNvSpPr/>
          <p:nvPr/>
        </p:nvSpPr>
        <p:spPr bwMode="auto">
          <a:xfrm>
            <a:off x="1710234" y="343939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032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05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</a:t>
              </a:r>
              <a:r>
                <a:rPr lang="ko-KR" altLang="en-US" sz="1600" b="1" kern="0" spc="-80" dirty="0" err="1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발급내역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발급내역</a:t>
                </a:r>
                <a:r>
                  <a:rPr kumimoji="1" lang="en-US" altLang="ko-KR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상세화면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 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- 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계속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825443"/>
              </p:ext>
            </p:extLst>
          </p:nvPr>
        </p:nvGraphicFramePr>
        <p:xfrm>
          <a:off x="8028107" y="1396317"/>
          <a:ext cx="2683127" cy="5912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82081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화면에서 목록에 조회된 발급 건 클릭 시 해당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상세화면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호출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신청이력정보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신청유형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출입증발급유형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발행번호</a:t>
                      </a:r>
                      <a:r>
                        <a:rPr lang="en-US" altLang="ko-KR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처리일 등 정보 제공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</a:t>
                      </a: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발급내역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5) </a:t>
                      </a:r>
                      <a:r>
                        <a:rPr lang="ko-KR" altLang="en-US" sz="12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재발급신청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재발급신청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6) </a:t>
                      </a:r>
                      <a:r>
                        <a:rPr lang="ko-KR" altLang="en-US" sz="12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변경신청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변경신청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7) </a:t>
                      </a:r>
                      <a:r>
                        <a:rPr lang="ko-KR" altLang="en-US" sz="12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페기 버튼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폐기 신청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3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612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사용자에 대한 상세정보 조회 기능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Rectangle 79" descr="bar(큰박스용)-b"/>
          <p:cNvSpPr>
            <a:spLocks noChangeArrowheads="1"/>
          </p:cNvSpPr>
          <p:nvPr/>
        </p:nvSpPr>
        <p:spPr bwMode="gray">
          <a:xfrm>
            <a:off x="8046938" y="5785070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261" y="1768605"/>
            <a:ext cx="7381875" cy="435292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96312" y="3781432"/>
            <a:ext cx="6834327" cy="102913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3" name="타원 32"/>
          <p:cNvSpPr/>
          <p:nvPr/>
        </p:nvSpPr>
        <p:spPr bwMode="auto">
          <a:xfrm>
            <a:off x="505028" y="374456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52749" y="4989620"/>
            <a:ext cx="1042917" cy="28386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5" name="타원 34"/>
          <p:cNvSpPr/>
          <p:nvPr/>
        </p:nvSpPr>
        <p:spPr bwMode="auto">
          <a:xfrm>
            <a:off x="495697" y="495987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350174" y="4990755"/>
            <a:ext cx="1042917" cy="28386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5423118" y="4984733"/>
            <a:ext cx="1002223" cy="28386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467234" y="4983898"/>
            <a:ext cx="1002223" cy="28386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9" name="타원 38"/>
          <p:cNvSpPr/>
          <p:nvPr/>
        </p:nvSpPr>
        <p:spPr bwMode="auto">
          <a:xfrm>
            <a:off x="4350174" y="4763254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5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 bwMode="auto">
          <a:xfrm>
            <a:off x="5410227" y="4767874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6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 bwMode="auto">
          <a:xfrm>
            <a:off x="6466901" y="4780432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7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305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06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출입증 발급이력 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출입증 발급이력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002163"/>
              </p:ext>
            </p:extLst>
          </p:nvPr>
        </p:nvGraphicFramePr>
        <p:xfrm>
          <a:off x="8028107" y="1396317"/>
          <a:ext cx="2683127" cy="5912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74935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TOP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메뉴에서 출입증발급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발급이력 메뉴 클릭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buFont typeface="+mj-ea"/>
                        <a:buAutoNum type="arabicParenR"/>
                      </a:pP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발급이력 검색조건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검색기간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기간설정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텍스트 입력 등을 통한 검색 기능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발급이력 목록 조회 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검색조건에 맞게 출입사무원의 출입증 발급이력이 목록으로 조회됨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32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338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출입사무원에 대한 출입증 발급이력이 목록으로 조회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79" descr="bar(큰박스용)-b"/>
          <p:cNvSpPr>
            <a:spLocks noChangeArrowheads="1"/>
          </p:cNvSpPr>
          <p:nvPr/>
        </p:nvSpPr>
        <p:spPr bwMode="gray">
          <a:xfrm>
            <a:off x="8040111" y="5256733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69" y="1701833"/>
            <a:ext cx="7375137" cy="445499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353865" y="2280742"/>
            <a:ext cx="792917" cy="25947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539170" y="2680799"/>
            <a:ext cx="7294335" cy="43832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0" name="타원 29"/>
          <p:cNvSpPr/>
          <p:nvPr/>
        </p:nvSpPr>
        <p:spPr bwMode="auto">
          <a:xfrm>
            <a:off x="340521" y="2726825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6510" y="3677500"/>
            <a:ext cx="7104384" cy="211929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2" name="타원 31"/>
          <p:cNvSpPr/>
          <p:nvPr/>
        </p:nvSpPr>
        <p:spPr bwMode="auto">
          <a:xfrm>
            <a:off x="378086" y="3541118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271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07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사용자 공지 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사용자 공지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791024"/>
              </p:ext>
            </p:extLst>
          </p:nvPr>
        </p:nvGraphicFramePr>
        <p:xfrm>
          <a:off x="8028107" y="1396317"/>
          <a:ext cx="2683127" cy="5912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74935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TOP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메뉴에서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사용자공지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메뉴 클릭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buFont typeface="+mj-ea"/>
                        <a:buAutoNum type="arabicParenR"/>
                      </a:pP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공지사항 검색조건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검색구분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텍스트 입력 등을 통한 검색 기능 제공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사용자공지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목록 클릭 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조회된 공지사항목록을 클릭 시 공지사항 상세보기 화면으로 이동</a:t>
                      </a:r>
                      <a:endParaRPr lang="en-US" altLang="ko-KR" sz="1200" b="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사용자 설명서 조회 후 상세보기 화면에서 다운로드 가능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32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338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허가담당자의 공지사항 입력 정보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 설명서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79" descr="bar(큰박스용)-b"/>
          <p:cNvSpPr>
            <a:spLocks noChangeArrowheads="1"/>
          </p:cNvSpPr>
          <p:nvPr/>
        </p:nvSpPr>
        <p:spPr bwMode="gray">
          <a:xfrm>
            <a:off x="8040111" y="5256733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794" y="1915735"/>
            <a:ext cx="7366344" cy="45291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084981" y="1989956"/>
            <a:ext cx="540060" cy="25947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4357156" y="2967221"/>
            <a:ext cx="3366478" cy="26596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0" name="타원 29"/>
          <p:cNvSpPr/>
          <p:nvPr/>
        </p:nvSpPr>
        <p:spPr bwMode="auto">
          <a:xfrm>
            <a:off x="4158506" y="301324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00288" y="4290403"/>
            <a:ext cx="6732748" cy="2470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32" name="타원 31"/>
          <p:cNvSpPr/>
          <p:nvPr/>
        </p:nvSpPr>
        <p:spPr bwMode="auto">
          <a:xfrm>
            <a:off x="631864" y="415402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547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07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사용자 공지 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모던고딕 EB" pitchFamily="18" charset="-127"/>
                    <a:ea typeface="Rix모던고딕 EB" pitchFamily="18" charset="-127"/>
                  </a:rPr>
                  <a:t>공지사항 상세내용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982794"/>
              </p:ext>
            </p:extLst>
          </p:nvPr>
        </p:nvGraphicFramePr>
        <p:xfrm>
          <a:off x="8021325" y="1396206"/>
          <a:ext cx="2683127" cy="5912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74935">
                <a:tc>
                  <a:txBody>
                    <a:bodyPr/>
                    <a:lstStyle/>
                    <a:p>
                      <a:pPr marL="0" indent="0" latinLnBrk="1">
                        <a:buFont typeface="+mj-ea"/>
                        <a:buNone/>
                      </a:pP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사용자공지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목록에서 특정 공지사항</a:t>
                      </a:r>
                      <a:r>
                        <a:rPr lang="ko-KR" altLang="en-US" sz="1200" b="1" i="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선택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28600" indent="-228600" latinLnBrk="1">
                        <a:buFont typeface="+mj-ea"/>
                        <a:buAutoNum type="arabicParenR"/>
                      </a:pP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공지사항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입력되어 있는 공지사항 내용 조회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 설명서 첨부파일 다운로드 가능</a:t>
                      </a:r>
                      <a:endParaRPr lang="en-US" altLang="ko-KR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목록 클릭 </a:t>
                      </a:r>
                      <a:endParaRPr lang="en-US" altLang="ko-KR" sz="1200" b="1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사용자공지</a:t>
                      </a:r>
                      <a:r>
                        <a:rPr lang="ko-KR" altLang="en-US" sz="12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목록 화면으로 이동</a:t>
                      </a:r>
                      <a:endParaRPr lang="en-US" altLang="ko-KR" sz="12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32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3389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허가담당자의 공지사항 입력 정보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사용자 설명서 제공</a:t>
                      </a:r>
                      <a:endParaRPr lang="en-US" altLang="ko-KR" sz="12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" name="Rectangle 79" descr="bar(큰박스용)-b"/>
          <p:cNvSpPr>
            <a:spLocks noChangeArrowheads="1"/>
          </p:cNvSpPr>
          <p:nvPr/>
        </p:nvSpPr>
        <p:spPr bwMode="gray">
          <a:xfrm>
            <a:off x="8033329" y="5256622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253" y="1765798"/>
            <a:ext cx="7409758" cy="455432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25650" y="3452873"/>
            <a:ext cx="6889240" cy="230791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557226" y="3316491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7619" y="5942049"/>
            <a:ext cx="1093478" cy="32279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591877" y="5893747"/>
            <a:ext cx="158807" cy="152987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581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6" t="10432" r="50498" b="79135"/>
          <a:stretch/>
        </p:blipFill>
        <p:spPr>
          <a:xfrm>
            <a:off x="3635711" y="6778949"/>
            <a:ext cx="3577590" cy="631368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1958074" y="848"/>
            <a:ext cx="3073455" cy="7776000"/>
            <a:chOff x="914399" y="848"/>
            <a:chExt cx="3073455" cy="77760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3" r="63445"/>
            <a:stretch/>
          </p:blipFill>
          <p:spPr>
            <a:xfrm>
              <a:off x="914399" y="848"/>
              <a:ext cx="3073455" cy="7776000"/>
            </a:xfrm>
            <a:prstGeom prst="rect">
              <a:avLst/>
            </a:prstGeom>
          </p:spPr>
        </p:pic>
        <p:grpSp>
          <p:nvGrpSpPr>
            <p:cNvPr id="5" name="그룹 4"/>
            <p:cNvGrpSpPr/>
            <p:nvPr/>
          </p:nvGrpSpPr>
          <p:grpSpPr>
            <a:xfrm>
              <a:off x="1406518" y="2592437"/>
              <a:ext cx="2179962" cy="1833811"/>
              <a:chOff x="1386198" y="2525947"/>
              <a:chExt cx="2179962" cy="1833811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398964" y="2620820"/>
                <a:ext cx="2154437" cy="1738938"/>
              </a:xfrm>
              <a:prstGeom prst="rect">
                <a:avLst/>
              </a:prstGeom>
            </p:spPr>
            <p:txBody>
              <a:bodyPr wrap="none" lIns="0" tIns="0" rIns="0" bIns="0" rtlCol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>
                <a:defPPr>
                  <a:defRPr lang="ko-KR"/>
                </a:defPPr>
                <a:lvl1pPr lvl="0" algn="ctr">
                  <a:spcBef>
                    <a:spcPts val="300"/>
                  </a:spcBef>
                  <a:defRPr sz="3200">
                    <a:solidFill>
                      <a:srgbClr val="002060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defRPr>
                </a:lvl1pPr>
              </a:lstStyle>
              <a:p>
                <a:r>
                  <a:rPr lang="ko-KR" altLang="en-US" sz="28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등기소출입증</a:t>
                </a:r>
                <a:endPara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28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이용</a:t>
                </a:r>
                <a:endPara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/>
                </a:r>
                <a:b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r>
                  <a:rPr lang="en-US" altLang="ko-KR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출입증 사용자</a:t>
                </a:r>
                <a:endPara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386198" y="2525947"/>
                <a:ext cx="2179962" cy="0"/>
              </a:xfrm>
              <a:prstGeom prst="line">
                <a:avLst/>
              </a:prstGeom>
              <a:ln w="12700">
                <a:solidFill>
                  <a:srgbClr val="70AED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1562822" y="1575376"/>
              <a:ext cx="1887376" cy="461665"/>
            </a:xfrm>
            <a:prstGeom prst="rect">
              <a:avLst/>
            </a:prstGeom>
          </p:spPr>
          <p:txBody>
            <a:bodyPr wrap="none" lIns="0" tIns="0" rIns="0" bIns="0" rtlCol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ko-KR" sz="3000" spc="-80" dirty="0" smtClean="0">
                  <a:solidFill>
                    <a:srgbClr val="689FC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CHAPTER </a:t>
              </a:r>
              <a:r>
                <a:rPr lang="en-US" altLang="ko-KR" sz="3000" spc="-80" dirty="0">
                  <a:solidFill>
                    <a:srgbClr val="689FC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3000" spc="-80" dirty="0">
                <a:solidFill>
                  <a:srgbClr val="689F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0" name="Text Box 52"/>
          <p:cNvSpPr txBox="1">
            <a:spLocks noChangeArrowheads="1"/>
          </p:cNvSpPr>
          <p:nvPr/>
        </p:nvSpPr>
        <p:spPr bwMode="auto">
          <a:xfrm>
            <a:off x="5454650" y="3530379"/>
            <a:ext cx="3060340" cy="149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>
            <a:lvl1pPr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1pPr>
            <a:lvl2pPr marL="742950" indent="-28575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2pPr>
            <a:lvl3pPr marL="11430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3pPr>
            <a:lvl4pPr marL="16002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4pPr>
            <a:lvl5pPr marL="20574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9pPr>
          </a:lstStyle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등기소 출입증 </a:t>
            </a:r>
            <a:r>
              <a:rPr lang="ko-KR" alt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설치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 출입증 등록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등기소 방문 시 이용방법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71064" indent="-371064" defTabSz="1018624">
              <a:spcAft>
                <a:spcPts val="1000"/>
              </a:spcAft>
              <a:buFontTx/>
              <a:buAutoNum type="arabicPeriod"/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알림 및 환경설정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178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>
            <a:xfrm>
              <a:off x="1054295" y="276225"/>
              <a:ext cx="850248" cy="45985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70709" algn="l"/>
                </a:tabLst>
                <a:defRPr lang="ko-KR"/>
              </a:pPr>
              <a:r>
                <a:rPr lang="en-US" altLang="ko-KR" sz="3000" kern="0" spc="-65">
                  <a:solidFill>
                    <a:srgbClr val="8DBDD8"/>
                  </a:solidFill>
                  <a:latin typeface="휴먼엑스포"/>
                  <a:ea typeface="휴먼엑스포"/>
                </a:rPr>
                <a:t>01</a:t>
              </a:r>
              <a:endParaRPr lang="ko-KR" altLang="en-US" sz="3000" kern="0" spc="-65">
                <a:solidFill>
                  <a:srgbClr val="8DBDD8"/>
                </a:solidFill>
                <a:latin typeface="휴먼엑스포"/>
                <a:ea typeface="휴먼엑스포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>
            <a:xfrm>
              <a:off x="1720786" y="357570"/>
              <a:ext cx="5246032" cy="24622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70709" algn="l"/>
                </a:tabLst>
                <a:defRPr lang="ko-KR"/>
              </a:pPr>
              <a:r>
                <a:rPr lang="ko-KR" altLang="en-US" sz="1600" b="1" kern="0" spc="-85">
                  <a:solidFill>
                    <a:srgbClr val="017DC3"/>
                  </a:solidFill>
                  <a:latin typeface="맑은 고딕"/>
                  <a:ea typeface="맑은 고딕"/>
                </a:rPr>
                <a:t>등기소 출입증 앱 설치</a:t>
              </a: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>
              <a:xfrm>
                <a:off x="3298970" y="3322971"/>
                <a:ext cx="7632847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70709" algn="l"/>
                  </a:tabLst>
                  <a:defRPr lang="ko-KR"/>
                </a:pPr>
                <a:r>
                  <a:rPr lang="ko-KR" altLang="en-US" sz="220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/>
                    <a:ea typeface="Rix고딕 EB"/>
                  </a:rPr>
                  <a:t>등기소 출입증 앱 설치</a:t>
                </a:r>
                <a:r>
                  <a:rPr lang="en-US" altLang="ko-KR" sz="220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/>
                    <a:ea typeface="Rix고딕 EB"/>
                  </a:rPr>
                  <a:t>(</a:t>
                </a:r>
                <a:r>
                  <a:rPr lang="ko-KR" altLang="en-US" sz="220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/>
                    <a:ea typeface="Rix고딕 EB"/>
                  </a:rPr>
                  <a:t>안드로이드</a:t>
                </a:r>
                <a:r>
                  <a:rPr lang="en-US" altLang="ko-KR" sz="220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/>
                    <a:ea typeface="Rix고딕 EB"/>
                  </a:rPr>
                  <a:t>)</a:t>
                </a: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70709" algn="l"/>
                  </a:tabLst>
                  <a:defRPr lang="ko-KR"/>
                </a:pPr>
                <a:endParaRPr lang="en-US" altLang="ko-KR" sz="1600" kern="0" spc="-85">
                  <a:solidFill>
                    <a:prstClr val="white"/>
                  </a:solidFill>
                  <a:latin typeface="Rix모던고딕 B"/>
                  <a:ea typeface="Rix모던고딕 B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>
          <a:xfrm>
            <a:off x="218500" y="676275"/>
            <a:ext cx="1059686" cy="49000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70709" algn="l"/>
              </a:tabLst>
              <a:defRPr lang="ko-KR"/>
            </a:pPr>
            <a:r>
              <a:rPr lang="en-US" altLang="ko-KR" sz="3200" ker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B"/>
                <a:ea typeface="Rix모던고딕 B"/>
              </a:rPr>
              <a:t>1</a:t>
            </a:r>
            <a:endParaRPr lang="ko-KR" altLang="en-US" sz="3200" ker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Rix모던고딕 B"/>
              <a:ea typeface="Rix모던고딕 B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ko-KR" altLang="en-US" sz="1200" b="1" i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안드로이드 폰에서 등기소 출입증 앱 설치</a:t>
                      </a: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  <a:defRPr lang="ko-KR" altLang="en-US"/>
                      </a:pPr>
                      <a:endParaRPr lang="en-US" altLang="ko-KR" sz="1200" b="1">
                        <a:latin typeface="맑은 고딕"/>
                        <a:ea typeface="맑은 고딕"/>
                      </a:endParaRPr>
                    </a:p>
                    <a:p>
                      <a:pPr marL="228600" indent="-228600" latinLnBrk="1">
                        <a:lnSpc>
                          <a:spcPct val="100000"/>
                        </a:lnSpc>
                        <a:buFont typeface="+mj-ea"/>
                        <a:buAutoNum type="arabicParenR"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Play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스토어 클릭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안드로이드에서 앱 설치를 위해 </a:t>
                      </a:r>
                      <a:r>
                        <a:rPr lang="en-US" altLang="ko-KR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Play </a:t>
                      </a: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스토어를 클릭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2) Play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스토어에서 등기소 출입증 검색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en-US" altLang="ko-KR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Play </a:t>
                      </a: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스토어 검색 항목에 등기소출입증으로 입력하여 검색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3)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검색된 등기소 출입증 앱 설치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등기소 출입증 앱 설치 버튼을 클릭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4)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안드로이드폰에 등기소출입증 앱 설치 완료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defRPr lang="ko-KR" altLang="en-US"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rPr>
                        <a:t>◈ 주요 변경사항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AutoNum type="arabicPeriod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안드로이드 폰에서는 </a:t>
                      </a:r>
                      <a:r>
                        <a:rPr lang="en-US" altLang="ko-KR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Play</a:t>
                      </a: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스토어 앱을 통해 등기소 출입증 앱 설치</a:t>
                      </a: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/>
          </a:ln>
          <a:effectLst/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9pPr>
          </a:lstStyle>
          <a:p>
            <a:pPr marL="171450" indent="-171450" latinLnBrk="0">
              <a:buFont typeface="Wingdings"/>
              <a:buChar char="u"/>
              <a:defRPr lang="ko-KR" altLang="en-US"/>
            </a:pPr>
            <a:r>
              <a:rPr lang="ko-KR" altLang="en-US" sz="1200" b="1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lang="en-US" altLang="ko-KR" sz="1200" b="1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99817" y="2482301"/>
            <a:ext cx="2108025" cy="37476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3186398" y="2482087"/>
            <a:ext cx="2108025" cy="3747600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5593887" y="2482087"/>
            <a:ext cx="2108025" cy="3747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07842" y="4136543"/>
            <a:ext cx="4145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2000">
                <a:latin typeface="맑은 고딕"/>
                <a:ea typeface="맑은 고딕"/>
              </a:rPr>
              <a:t>&gt;</a:t>
            </a:r>
            <a:endParaRPr lang="ko-KR" altLang="en-US" sz="2000">
              <a:latin typeface="맑은 고딕"/>
              <a:ea typeface="맑은 고딕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267837" y="4140609"/>
            <a:ext cx="4145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2000">
                <a:latin typeface="맑은 고딕"/>
                <a:ea typeface="맑은 고딕"/>
              </a:rPr>
              <a:t>&gt;</a:t>
            </a:r>
            <a:endParaRPr lang="ko-KR" altLang="en-US" sz="2000">
              <a:latin typeface="맑은 고딕"/>
              <a:ea typeface="맑은 고딕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86903" y="3417308"/>
            <a:ext cx="461515" cy="4721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1710234" y="3312517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250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800" b="1" i="0">
                <a:solidFill>
                  <a:schemeClr val="bg1"/>
                </a:solidFill>
                <a:latin typeface="+mj-lt"/>
                <a:ea typeface="HY견고딕"/>
              </a:rPr>
              <a:t>1</a:t>
            </a:r>
            <a:endParaRPr lang="ko-KR" altLang="en-US" sz="800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22401" y="2945199"/>
            <a:ext cx="2072021" cy="52141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3145733" y="2840409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250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800" b="1">
                <a:solidFill>
                  <a:schemeClr val="bg1"/>
                </a:solidFill>
                <a:latin typeface="+mj-lt"/>
                <a:ea typeface="HY견고딕"/>
              </a:rPr>
              <a:t>2</a:t>
            </a:r>
            <a:endParaRPr lang="ko-KR" altLang="en-US" sz="800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42086" y="3576268"/>
            <a:ext cx="849198" cy="2925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4291797" y="3528541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250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800" b="1">
                <a:solidFill>
                  <a:schemeClr val="bg1"/>
                </a:solidFill>
                <a:latin typeface="+mj-lt"/>
                <a:ea typeface="HY견고딕"/>
              </a:rPr>
              <a:t>3</a:t>
            </a:r>
            <a:endParaRPr lang="ko-KR" altLang="en-US" sz="800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174954" y="3446581"/>
            <a:ext cx="461515" cy="4721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9" name="타원 38"/>
          <p:cNvSpPr/>
          <p:nvPr/>
        </p:nvSpPr>
        <p:spPr>
          <a:xfrm>
            <a:off x="7098285" y="3341790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250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800" b="1" i="0">
                <a:solidFill>
                  <a:schemeClr val="bg1"/>
                </a:solidFill>
                <a:latin typeface="+mj-lt"/>
                <a:ea typeface="HY견고딕"/>
              </a:rPr>
              <a:t>4</a:t>
            </a:r>
            <a:endParaRPr lang="ko-KR" altLang="en-US" sz="800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pic>
        <p:nvPicPr>
          <p:cNvPr id="97" name="그림 1"/>
          <p:cNvPicPr>
            <a:picLocks noChangeAspect="1"/>
          </p:cNvPicPr>
          <p:nvPr/>
        </p:nvPicPr>
        <p:blipFill rotWithShape="1">
          <a:blip r:embed="rId8"/>
          <a:srcRect r="54400"/>
          <a:stretch>
            <a:fillRect/>
          </a:stretch>
        </p:blipFill>
        <p:spPr>
          <a:xfrm>
            <a:off x="4939633" y="4507813"/>
            <a:ext cx="328204" cy="1405463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>
            <a:xfrm>
              <a:off x="1054295" y="276225"/>
              <a:ext cx="850248" cy="45985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70709" algn="l"/>
                </a:tabLst>
                <a:defRPr lang="ko-KR"/>
              </a:pPr>
              <a:r>
                <a:rPr lang="en-US" altLang="ko-KR" sz="3000" kern="0" spc="-65">
                  <a:solidFill>
                    <a:srgbClr val="8DBDD8"/>
                  </a:solidFill>
                  <a:latin typeface="휴먼엑스포"/>
                  <a:ea typeface="휴먼엑스포"/>
                </a:rPr>
                <a:t>01</a:t>
              </a:r>
              <a:endParaRPr lang="ko-KR" altLang="en-US" sz="3000" kern="0" spc="-65">
                <a:solidFill>
                  <a:srgbClr val="8DBDD8"/>
                </a:solidFill>
                <a:latin typeface="휴먼엑스포"/>
                <a:ea typeface="휴먼엑스포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>
            <a:xfrm>
              <a:off x="1720786" y="357570"/>
              <a:ext cx="5246032" cy="246220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70709" algn="l"/>
                </a:tabLst>
                <a:defRPr lang="ko-KR"/>
              </a:pPr>
              <a:r>
                <a:rPr lang="ko-KR" altLang="en-US" sz="1600" b="1" kern="0" spc="-85">
                  <a:solidFill>
                    <a:srgbClr val="017DC3"/>
                  </a:solidFill>
                  <a:latin typeface="맑은 고딕"/>
                  <a:ea typeface="맑은 고딕"/>
                </a:rPr>
                <a:t>등기소 출입증 앱 설치</a:t>
              </a: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>
              <a:xfrm>
                <a:off x="3298970" y="3322971"/>
                <a:ext cx="7632847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70709" algn="l"/>
                  </a:tabLst>
                  <a:defRPr lang="ko-KR"/>
                </a:pPr>
                <a:r>
                  <a:rPr lang="ko-KR" altLang="en-US" sz="220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/>
                    <a:ea typeface="Rix고딕 EB"/>
                  </a:rPr>
                  <a:t>등기소 출입증 앱 설치</a:t>
                </a:r>
                <a:r>
                  <a:rPr lang="en-US" altLang="ko-KR" sz="220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/>
                    <a:ea typeface="Rix고딕 EB"/>
                  </a:rPr>
                  <a:t>(iOS)</a:t>
                </a: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70709" algn="l"/>
                  </a:tabLst>
                  <a:defRPr lang="ko-KR"/>
                </a:pPr>
                <a:endParaRPr lang="en-US" altLang="ko-KR" sz="1600" kern="0" spc="-85">
                  <a:solidFill>
                    <a:prstClr val="white"/>
                  </a:solidFill>
                  <a:latin typeface="Rix모던고딕 B"/>
                  <a:ea typeface="Rix모던고딕 B"/>
                  <a:cs typeface="+mn-cs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>
          <a:xfrm>
            <a:off x="218500" y="676275"/>
            <a:ext cx="1059686" cy="490007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70709" algn="l"/>
              </a:tabLst>
              <a:defRPr lang="ko-KR"/>
            </a:pPr>
            <a:r>
              <a:rPr lang="en-US" altLang="ko-KR" sz="3200" ker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B"/>
                <a:ea typeface="Rix모던고딕 B"/>
                <a:cs typeface="+mn-cs"/>
              </a:rPr>
              <a:t>2</a:t>
            </a:r>
            <a:endParaRPr lang="ko-KR" altLang="en-US" sz="3200" ker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Rix모던고딕 B"/>
              <a:ea typeface="Rix모던고딕 B"/>
              <a:cs typeface="+mn-cs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ko-KR" altLang="en-US" sz="1200" b="1" i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아이폰에서 등기소 출입증 앱 설치</a:t>
                      </a: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  <a:defRPr lang="ko-KR" altLang="en-US"/>
                      </a:pPr>
                      <a:endParaRPr lang="en-US" altLang="ko-KR" sz="1200" b="1">
                        <a:latin typeface="맑은 고딕"/>
                        <a:ea typeface="맑은 고딕"/>
                      </a:endParaRPr>
                    </a:p>
                    <a:p>
                      <a:pPr marL="228600" indent="-228600" latinLnBrk="1">
                        <a:lnSpc>
                          <a:spcPct val="100000"/>
                        </a:lnSpc>
                        <a:buFont typeface="+mj-ea"/>
                        <a:buAutoNum type="arabicParenR"/>
                        <a:defRPr lang="ko-KR" altLang="en-US"/>
                      </a:pP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앱스토어 클릭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en-US" altLang="ko-KR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iOS</a:t>
                      </a: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에서 앱 설치를 위해 앱스토어를 클릭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2)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앱스토어에서 등기소 출입증 검색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앱스토어 검색 항목에 등기소출입증으로 입력하여 검색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3)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검색된 등기소 출입증 앱 설치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등기소 출입증 앱 받기 버튼을 클릭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r>
                        <a:rPr lang="en-US" altLang="ko-KR" sz="1200" b="1">
                          <a:latin typeface="맑은 고딕"/>
                          <a:ea typeface="맑은 고딕"/>
                        </a:rPr>
                        <a:t>4) </a:t>
                      </a:r>
                      <a:r>
                        <a:rPr lang="ko-KR" altLang="en-US" sz="1200" b="1">
                          <a:latin typeface="맑은 고딕"/>
                          <a:ea typeface="맑은 고딕"/>
                        </a:rPr>
                        <a:t>아이폰에 등기소출입증 앱 설치 완료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Char char="-"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  <a:defRPr lang="ko-KR" altLang="en-US"/>
                      </a:pP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defRPr lang="ko-KR" altLang="en-US"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rPr>
                        <a:t>◈ 주요 변경사항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AutoNum type="arabicPeriod"/>
                        <a:defRPr lang="ko-KR" altLang="en-US"/>
                      </a:pPr>
                      <a:r>
                        <a:rPr lang="ko-KR" altLang="en-US" sz="12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아이폰에서는 앱스토어 앱을 통해 등기소 출입증 앱 설치</a:t>
                      </a:r>
                      <a:endParaRPr lang="en-US" altLang="ko-KR" sz="1200" kern="12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/>
          </a:ln>
          <a:effectLst/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/>
                <a:ea typeface="산돌고딕 M"/>
              </a:defRPr>
            </a:lvl9pPr>
          </a:lstStyle>
          <a:p>
            <a:pPr marL="171450" indent="-171450" latinLnBrk="0">
              <a:buFont typeface="Wingdings"/>
              <a:buChar char="u"/>
              <a:defRPr lang="ko-KR" altLang="en-US"/>
            </a:pPr>
            <a:r>
              <a:rPr lang="ko-KR" altLang="en-US" sz="1200" b="1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lang="en-US" altLang="ko-KR" sz="1200" b="1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5763832" y="2196101"/>
            <a:ext cx="1995074" cy="4320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759276" y="2196101"/>
            <a:ext cx="1995074" cy="4320000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3330414" y="2198754"/>
            <a:ext cx="1994400" cy="4320000"/>
            <a:chOff x="7123020" y="673839"/>
            <a:chExt cx="3591670" cy="7777163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7123020" y="673839"/>
              <a:ext cx="3591670" cy="7777163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9825370" y="1848911"/>
              <a:ext cx="741847" cy="393404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23" name="TextBox 22"/>
          <p:cNvSpPr txBox="1"/>
          <p:nvPr/>
        </p:nvSpPr>
        <p:spPr>
          <a:xfrm>
            <a:off x="2879850" y="3924585"/>
            <a:ext cx="414560" cy="388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2000">
                <a:latin typeface="맑은 고딕"/>
                <a:ea typeface="맑은 고딕"/>
              </a:rPr>
              <a:t>&gt;</a:t>
            </a:r>
            <a:endParaRPr lang="ko-KR" altLang="en-US" sz="2000">
              <a:latin typeface="맑은 고딕"/>
              <a:ea typeface="맑은 고딕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64126" y="3924585"/>
            <a:ext cx="414560" cy="388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2000">
                <a:latin typeface="맑은 고딕"/>
                <a:ea typeface="맑은 고딕"/>
              </a:rPr>
              <a:t>&gt;</a:t>
            </a:r>
            <a:endParaRPr lang="ko-KR" altLang="en-US" sz="2000">
              <a:latin typeface="맑은 고딕"/>
              <a:ea typeface="맑은 고딕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82847" y="4184497"/>
            <a:ext cx="461515" cy="4721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206178" y="4079706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156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641" b="1" i="0">
                <a:solidFill>
                  <a:schemeClr val="bg1"/>
                </a:solidFill>
                <a:latin typeface="+mj-lt"/>
                <a:ea typeface="HY견고딕"/>
              </a:rPr>
              <a:t>1</a:t>
            </a:r>
            <a:endParaRPr lang="ko-KR" altLang="en-US" sz="641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87175" y="2409195"/>
            <a:ext cx="2072021" cy="28637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3210507" y="2304405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78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1282" b="1">
                <a:solidFill>
                  <a:schemeClr val="bg1"/>
                </a:solidFill>
                <a:latin typeface="+mj-lt"/>
                <a:ea typeface="HY견고딕"/>
              </a:rPr>
              <a:t>2</a:t>
            </a:r>
            <a:endParaRPr lang="ko-KR" altLang="en-US" sz="1282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21476" y="2820184"/>
            <a:ext cx="455193" cy="2925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4671187" y="2772457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156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641" b="1">
                <a:solidFill>
                  <a:schemeClr val="bg1"/>
                </a:solidFill>
                <a:latin typeface="+mj-lt"/>
                <a:ea typeface="HY견고딕"/>
              </a:rPr>
              <a:t>3</a:t>
            </a:r>
            <a:endParaRPr lang="ko-KR" altLang="en-US" sz="641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26218" y="4173392"/>
            <a:ext cx="461515" cy="4721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>
            <a:no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7149549" y="4068601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normAutofit fontScale="15600"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 lang="ko-KR" altLang="en-US"/>
            </a:pPr>
            <a:r>
              <a:rPr lang="en-US" altLang="ko-KR" sz="641" b="1" i="0">
                <a:solidFill>
                  <a:schemeClr val="bg1"/>
                </a:solidFill>
                <a:latin typeface="+mj-lt"/>
                <a:ea typeface="HY견고딕"/>
              </a:rPr>
              <a:t>4</a:t>
            </a:r>
            <a:endParaRPr lang="ko-KR" altLang="en-US" sz="641" b="1" i="0">
              <a:solidFill>
                <a:schemeClr val="bg1"/>
              </a:solidFill>
              <a:latin typeface="+mj-lt"/>
              <a:ea typeface="HY견고딕"/>
            </a:endParaRPr>
          </a:p>
        </p:txBody>
      </p:sp>
      <p:pic>
        <p:nvPicPr>
          <p:cNvPr id="98" name="그림 1"/>
          <p:cNvPicPr>
            <a:picLocks noChangeAspect="1"/>
          </p:cNvPicPr>
          <p:nvPr/>
        </p:nvPicPr>
        <p:blipFill rotWithShape="1">
          <a:blip r:embed="rId9"/>
          <a:srcRect/>
          <a:stretch>
            <a:fillRect/>
          </a:stretch>
        </p:blipFill>
        <p:spPr>
          <a:xfrm>
            <a:off x="4670487" y="3176972"/>
            <a:ext cx="553922" cy="108158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등록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설치정보 확인 및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앱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 실행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53854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등기소출입증 발급정보 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SMS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 및 등기소출입증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실행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자격자대리인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법무사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변호사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발급정보 </a:t>
                      </a: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SMS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전자출입증 신청 허가가 된 경우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설치번호와 설치비밀번호가 전송됨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설치된 등기소출입증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클릭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등기소출입증 </a:t>
                      </a: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앱을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클릭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 출입증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실행</a:t>
                      </a: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 출입증 </a:t>
                      </a: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앱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첫화면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실행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전자출입증 신청 허가가 된 경우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설치번호와 설치비밀번호가 자격자대리인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법무사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변호사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에게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SMS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전송됨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885" y="2193209"/>
            <a:ext cx="2108025" cy="3747600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416" y="2196393"/>
            <a:ext cx="2108025" cy="37476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898366" y="3854915"/>
            <a:ext cx="414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2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05483" y="3160887"/>
            <a:ext cx="461515" cy="4721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4728814" y="3056096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28122" y="3852577"/>
            <a:ext cx="414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2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타원 25"/>
          <p:cNvSpPr/>
          <p:nvPr/>
        </p:nvSpPr>
        <p:spPr bwMode="auto">
          <a:xfrm>
            <a:off x="5796329" y="2304405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646901" y="2178832"/>
            <a:ext cx="2140352" cy="3747600"/>
            <a:chOff x="646901" y="2178832"/>
            <a:chExt cx="2140352" cy="37476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901" y="2178832"/>
              <a:ext cx="2140352" cy="3747600"/>
            </a:xfrm>
            <a:prstGeom prst="rect">
              <a:avLst/>
            </a:prstGeom>
            <a:ln>
              <a:solidFill>
                <a:srgbClr val="00B0F0"/>
              </a:solidFill>
            </a:ln>
          </p:spPr>
        </p:pic>
        <p:sp>
          <p:nvSpPr>
            <p:cNvPr id="4" name="TextBox 3"/>
            <p:cNvSpPr txBox="1"/>
            <p:nvPr/>
          </p:nvSpPr>
          <p:spPr>
            <a:xfrm>
              <a:off x="687065" y="3602418"/>
              <a:ext cx="1747409" cy="169031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noAutofit/>
            </a:bodyPr>
            <a:lstStyle/>
            <a:p>
              <a:endPara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44845" y="2924832"/>
            <a:ext cx="1670862" cy="69051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txBody>
          <a:bodyPr wrap="square" rtlCol="0">
            <a:noAutofit/>
          </a:bodyPr>
          <a:lstStyle/>
          <a:p>
            <a:endParaRPr lang="ko-KR" altLang="en-US" dirty="0"/>
          </a:p>
        </p:txBody>
      </p:sp>
      <p:sp>
        <p:nvSpPr>
          <p:cNvPr id="28" name="타원 27"/>
          <p:cNvSpPr/>
          <p:nvPr/>
        </p:nvSpPr>
        <p:spPr bwMode="auto">
          <a:xfrm>
            <a:off x="568176" y="2820042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72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등록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등기소출입증 </a:t>
                </a:r>
                <a:r>
                  <a:rPr kumimoji="1" lang="ko-KR" altLang="en-US" sz="2200" dirty="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앱</a:t>
                </a: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 최초 실행 시 소개내용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58" y="2196393"/>
            <a:ext cx="2287444" cy="406860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738" y="2203946"/>
            <a:ext cx="2287444" cy="406860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466" y="2196393"/>
            <a:ext cx="2287444" cy="406860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2" name="타원 21"/>
          <p:cNvSpPr/>
          <p:nvPr/>
        </p:nvSpPr>
        <p:spPr bwMode="auto">
          <a:xfrm>
            <a:off x="3062034" y="4320629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4990958" y="4320629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5131718" y="5976813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075765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설치 후 최초 실행 시 사용방법에 대한 간단한 사용 설명을 보여줌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이전 화면 이동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최초발급정보 등록 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다음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 이동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실시간 처리 알림 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건너띄기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전자출입증 등록 화면으로 이동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등기소출입증 앱 설치 후 최초 접속 시 사용방법 설명 제공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9847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3" b="4541"/>
          <a:stretch/>
        </p:blipFill>
        <p:spPr>
          <a:xfrm>
            <a:off x="3978486" y="2088380"/>
            <a:ext cx="2160000" cy="4212469"/>
          </a:xfrm>
          <a:prstGeom prst="rect">
            <a:avLst/>
          </a:prstGeom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등록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전자출입증 사용등록 및 출입증 사용자 확인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5742682" y="5966735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8219018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사용방법 설명 확인 후 출입증사용등록 화면으로 이동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 버튼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설치번호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설치비밀번호 입력 후 확인 버튼 클릭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출입증 사용자 확인 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비밀번호 설정하기 버튼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신청한 출입증 정보를 확인하고 비밀번호 설정하기 버튼 클릭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비밀번호 설정 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1.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사용자 등록 시 출입증신청서 허가 완료 후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SMS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로 수신한 설치번호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설치비밀번호를 입력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2.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설치번호는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0000-00000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형식으로 입력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3.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설치비밀번호는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대소문자를 구분하여 입력 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3" b="4541"/>
          <a:stretch/>
        </p:blipFill>
        <p:spPr>
          <a:xfrm>
            <a:off x="1452306" y="2088380"/>
            <a:ext cx="2160000" cy="4212469"/>
          </a:xfrm>
          <a:prstGeom prst="rect">
            <a:avLst/>
          </a:prstGeom>
        </p:spPr>
      </p:pic>
      <p:sp>
        <p:nvSpPr>
          <p:cNvPr id="21" name="타원 20"/>
          <p:cNvSpPr/>
          <p:nvPr/>
        </p:nvSpPr>
        <p:spPr bwMode="auto">
          <a:xfrm>
            <a:off x="3199954" y="5966735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078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02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전자출입증 등록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전자출입증 </a:t>
                </a:r>
                <a:r>
                  <a:rPr kumimoji="1" lang="ko-KR" altLang="en-US" sz="22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비밀번호 설정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99" y="2191381"/>
            <a:ext cx="2226718" cy="396058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390" y="2186705"/>
            <a:ext cx="2226718" cy="396058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771" y="2191381"/>
            <a:ext cx="2226718" cy="396058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9" name="타원 18"/>
          <p:cNvSpPr/>
          <p:nvPr/>
        </p:nvSpPr>
        <p:spPr bwMode="auto">
          <a:xfrm>
            <a:off x="2297274" y="3132497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 bwMode="auto">
          <a:xfrm>
            <a:off x="4842582" y="3132497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 bwMode="auto">
          <a:xfrm>
            <a:off x="7578886" y="5822719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663984"/>
              </p:ext>
            </p:extLst>
          </p:nvPr>
        </p:nvGraphicFramePr>
        <p:xfrm>
          <a:off x="8028107" y="1396316"/>
          <a:ext cx="2683127" cy="591096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16401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사용 등록 완료 후 비밀번호 설정 화면 이동 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비밀번호 설정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6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자리 숫자를 입력하면 자동으로 비밀번호 확인화면으로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비밀번호 확인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비밀번호설정 시 입력한 동일한 비밀번호 입력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출입증등록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완료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비밀번호가 확인이 되면 확인버튼을 클릭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출입증 로그인하여 출입증을 사용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385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1.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비밀번호 확인 시 좌판이 변경되어 입력 시 발생할 수 있는 해킹 사고 등을 미연에 방지 가능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2.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등기소출입증 비밀번호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자리를 분실 했을 경우 등기소출입증을 재발급 받아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SMS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로 전송된 설치번호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설치비밀번호로 출입증사용등록을 다시 하셔야 합니다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</a:p>
                    <a:p>
                      <a:pPr marL="0" indent="0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Rectangle 79" descr="bar(큰박스용)-b"/>
          <p:cNvSpPr>
            <a:spLocks noChangeArrowheads="1"/>
          </p:cNvSpPr>
          <p:nvPr/>
        </p:nvSpPr>
        <p:spPr bwMode="gray">
          <a:xfrm>
            <a:off x="8037707" y="5112018"/>
            <a:ext cx="2653811" cy="279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490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1253" y="2026312"/>
            <a:ext cx="2268000" cy="442849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4" b="4211"/>
          <a:stretch/>
        </p:blipFill>
        <p:spPr>
          <a:xfrm>
            <a:off x="1213097" y="2052377"/>
            <a:ext cx="2268000" cy="4428492"/>
          </a:xfrm>
          <a:prstGeom prst="rect">
            <a:avLst/>
          </a:prstGeom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등기소 방문 시 이용방법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등기소 방문 시 이용방법 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– </a:t>
                </a:r>
                <a:r>
                  <a:rPr kumimoji="1" lang="ko-KR" altLang="en-US" sz="220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전자출입증 로그인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2898366" y="3204505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6642782" y="4608661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567434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등기소출입증 로그인 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비밀번호 입력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 설정한 비밀번호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자리 입력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 출입증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로그인 후 등기소 출입증 정보와 바코드 나타남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등기소에 비치된 바코드 리더기에 등기소 출입증을 접속하여 신원확인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 단위로 바코드가 갱신되어 화면 캡쳐를 이용한 출입증 오용을 방지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5448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0849" y="1476313"/>
            <a:ext cx="7380289" cy="2951163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noAutofit/>
          </a:bodyPr>
          <a:lstStyle/>
          <a:p>
            <a:endParaRPr lang="ko-KR" altLang="en-US" sz="120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41"/>
          <a:stretch/>
        </p:blipFill>
        <p:spPr>
          <a:xfrm>
            <a:off x="3253167" y="1568661"/>
            <a:ext cx="2044800" cy="2763893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03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등기소 방문 시 이용방법</a:t>
              </a: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등기소 방문 시 이용방법 </a:t>
                </a:r>
                <a:r>
                  <a:rPr kumimoji="1" lang="en-US" altLang="ko-KR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– </a:t>
                </a:r>
                <a:r>
                  <a:rPr kumimoji="1" lang="ko-KR" altLang="en-US" sz="220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등기소 출입 확인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462650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 출입 시 전자출입증 바코드 리더기 접촉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바코드 리더기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등기소에 전자출입증 확인을 위해 바코드 리더기가 설치되어 있음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등기소출입증 로그인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등기소출입증 </a:t>
                      </a: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로그인을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통해 전자출입증을 호출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전자출입증을 바코드리더기에 접촉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전자출입증을 바코드리더기에 접촉하여 출입을 확인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 출입 확인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전자출입증 정보가 출입확인 화면에 보여짐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 바코드리더기를 통해 전자출입증 출입확인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일일출입증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이용 시 동일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 rot="5400000">
            <a:off x="4039203" y="4498248"/>
            <a:ext cx="414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2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타원 33"/>
          <p:cNvSpPr/>
          <p:nvPr/>
        </p:nvSpPr>
        <p:spPr bwMode="auto">
          <a:xfrm>
            <a:off x="2184071" y="4911169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4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003" y="1571134"/>
            <a:ext cx="2046789" cy="2735866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8719" y="1560246"/>
            <a:ext cx="1996598" cy="267151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843846" y="2591804"/>
            <a:ext cx="414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2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45803" y="2570173"/>
            <a:ext cx="414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2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타원 30"/>
          <p:cNvSpPr/>
          <p:nvPr/>
        </p:nvSpPr>
        <p:spPr bwMode="auto">
          <a:xfrm>
            <a:off x="486098" y="1645622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2" name="타원 31"/>
          <p:cNvSpPr/>
          <p:nvPr/>
        </p:nvSpPr>
        <p:spPr bwMode="auto">
          <a:xfrm>
            <a:off x="3055938" y="1619696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>
                <a:solidFill>
                  <a:schemeClr val="bg1"/>
                </a:solidFill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 bwMode="auto">
          <a:xfrm>
            <a:off x="5510464" y="1619696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4112" y="4899030"/>
            <a:ext cx="363855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6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410" y="1944365"/>
            <a:ext cx="2469540" cy="43924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5" name="타원 14"/>
          <p:cNvSpPr/>
          <p:nvPr/>
        </p:nvSpPr>
        <p:spPr bwMode="auto">
          <a:xfrm>
            <a:off x="5130614" y="4572657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4952045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등기소출입증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최초 설치 후 </a:t>
                      </a:r>
                      <a:r>
                        <a:rPr lang="ko-KR" altLang="en-US" sz="1200" b="1" i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알림허용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설정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 설정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허용을 클릭할 경우 등기신청사건 완료에 대한 알림 메시지를 받을 수 있음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허용안함으로 설정할 경우 등기신청사건의 완료에 대한 알림메시지를 받을 수 없음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19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20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알림 및 환경설정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22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전자출입증 </a:t>
                </a:r>
                <a:r>
                  <a:rPr kumimoji="1" lang="ko-KR" altLang="en-US" sz="2200" err="1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알람</a:t>
                </a:r>
                <a:r>
                  <a:rPr kumimoji="1" lang="ko-KR" altLang="en-US" sz="220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 허용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23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24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653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알림 및 환경설정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전자출입증 알림 메시지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2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394" y="2376413"/>
            <a:ext cx="2165992" cy="385257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650" y="2376413"/>
            <a:ext cx="2165992" cy="385257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63" y="2374788"/>
            <a:ext cx="2165992" cy="385257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9" name="타원 18"/>
          <p:cNvSpPr/>
          <p:nvPr/>
        </p:nvSpPr>
        <p:spPr bwMode="auto">
          <a:xfrm>
            <a:off x="2750391" y="2484425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 bwMode="auto">
          <a:xfrm>
            <a:off x="5149922" y="3096493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 bwMode="auto">
          <a:xfrm>
            <a:off x="7454054" y="3096493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557075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등기신청사건에 대한 완료 알림 기능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출입증 알림 메시지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대기화면에 등기사건의 완료 알림 메시지 표출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사용자가 메시지를 클릭하여 목록화면으로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 메시지 목록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알림 목록에 확인하지 않은 메시지와 확인된 메시지 표시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특정 메시지 클릭 시 알림에 대한 상세 내용 조회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 메시지 상세 내용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알림 메시지로 전달된 등기신청사건에 대한 상세 내용 조회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등기신청사건에 대한 완료 알림 기능 제공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9230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92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04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93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알림 및 환경설정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95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등기소 출입증 메뉴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endParaRPr>
              </a:p>
            </p:txBody>
          </p:sp>
          <p:sp>
            <p:nvSpPr>
              <p:cNvPr id="96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3</a:t>
            </a:r>
            <a:endParaRPr lang="ko-KR" altLang="en-US" sz="32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" y="1403351"/>
            <a:ext cx="75977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575" y="2234832"/>
            <a:ext cx="2348171" cy="41766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510" y="2232397"/>
            <a:ext cx="2348171" cy="41766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8" name="타원 17"/>
          <p:cNvSpPr/>
          <p:nvPr/>
        </p:nvSpPr>
        <p:spPr bwMode="auto">
          <a:xfrm>
            <a:off x="3269382" y="2982508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1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3269382" y="3420529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2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 bwMode="auto">
          <a:xfrm>
            <a:off x="3269382" y="3852577"/>
            <a:ext cx="166464" cy="15409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HY견고딕" pitchFamily="18" charset="-127"/>
              </a:rPr>
              <a:t>3</a:t>
            </a:r>
            <a:endParaRPr kumimoji="1" lang="ko-KR" altLang="en-US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HY견고딕" pitchFamily="18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219927"/>
              </p:ext>
            </p:extLst>
          </p:nvPr>
        </p:nvGraphicFramePr>
        <p:xfrm>
          <a:off x="8028107" y="1396316"/>
          <a:ext cx="2683127" cy="5912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3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9002"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 출입증 메뉴 화면으로 등기소 출입증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환경설정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로그아웃으로 구성</a:t>
                      </a:r>
                      <a:endParaRPr lang="en-US" altLang="ko-KR" sz="1200" b="1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5725" indent="-85725" latinLnBrk="1">
                        <a:lnSpc>
                          <a:spcPct val="100000"/>
                        </a:lnSpc>
                        <a:buFont typeface="+mj-ea"/>
                        <a:buAutoNum type="circleNumDbPlain"/>
                      </a:pPr>
                      <a:endParaRPr lang="en-US" altLang="ko-KR" sz="12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 출입증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 출입증 클릭 시 출입증 화면으로 이동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환경설정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환경설정 클릭 시 이용약관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개인정보처리방침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앱 버전 정보 등 조회 가능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indent="0" latinLnBrk="1">
                        <a:lnSpc>
                          <a:spcPct val="100000"/>
                        </a:lnSpc>
                        <a:buFont typeface="+mj-ea"/>
                        <a:buNone/>
                      </a:pPr>
                      <a:r>
                        <a:rPr lang="en-US" altLang="ko-KR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</a:t>
                      </a:r>
                      <a:r>
                        <a:rPr lang="en-US" altLang="ko-KR" sz="12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로그아웃</a:t>
                      </a:r>
                      <a:endParaRPr lang="en-US" altLang="ko-KR" sz="1200" kern="1200" dirty="0" smtClean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등기소 출입증의 로그아웃 처리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◈ 주요 변경사항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0071">
                <a:tc>
                  <a:txBody>
                    <a:bodyPr/>
                    <a:lstStyle/>
                    <a:p>
                      <a:pPr marL="228600" indent="-228600" latinLnBrk="1">
                        <a:lnSpc>
                          <a:spcPct val="100000"/>
                        </a:lnSpc>
                        <a:buFontTx/>
                        <a:buAutoNum type="arabicPeriod"/>
                      </a:pP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등기소 출입증 환경설정 정보 제공 </a:t>
                      </a:r>
                      <a:endParaRPr lang="en-US" altLang="ko-KR" sz="1200" kern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Rectangle 79" descr="bar(큰박스용)-b"/>
          <p:cNvSpPr>
            <a:spLocks noChangeArrowheads="1"/>
          </p:cNvSpPr>
          <p:nvPr/>
        </p:nvSpPr>
        <p:spPr bwMode="gray">
          <a:xfrm>
            <a:off x="8047038" y="5553397"/>
            <a:ext cx="2653811" cy="2794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12700" algn="ctr">
            <a:solidFill>
              <a:srgbClr val="A9C1F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/>
          <a:lstStyle>
            <a:lvl1pPr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1pPr>
            <a:lvl2pPr marL="742950" indent="-28575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2pPr>
            <a:lvl3pPr marL="11430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3pPr>
            <a:lvl4pPr marL="16002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4pPr>
            <a:lvl5pPr marL="2057400" indent="-228600" algn="l"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산돌고딕 M" pitchFamily="18" charset="-127"/>
                <a:ea typeface="산돌고딕 M" pitchFamily="18" charset="-127"/>
              </a:defRPr>
            </a:lvl9pPr>
          </a:lstStyle>
          <a:p>
            <a:pPr marL="171450" indent="-171450" latinLnBrk="0">
              <a:buFont typeface="Wingdings" panose="05000000000000000000" pitchFamily="2" charset="2"/>
              <a:buChar char="u"/>
            </a:pPr>
            <a:r>
              <a:rPr kumimoji="0" lang="ko-KR" altLang="en-US" sz="1200" b="1" dirty="0" smtClean="0">
                <a:solidFill>
                  <a:schemeClr val="tx2"/>
                </a:solidFill>
                <a:latin typeface="+mn-ea"/>
                <a:ea typeface="+mn-ea"/>
              </a:rPr>
              <a:t>주요 사항</a:t>
            </a:r>
            <a:endParaRPr kumimoji="0" lang="en-US" altLang="ko-KR" sz="1200" b="1" dirty="0">
              <a:solidFill>
                <a:schemeClr val="tx2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0902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1958074" y="848"/>
            <a:ext cx="3073455" cy="7776000"/>
            <a:chOff x="914399" y="848"/>
            <a:chExt cx="3073455" cy="77760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3" r="63445"/>
            <a:stretch/>
          </p:blipFill>
          <p:spPr>
            <a:xfrm>
              <a:off x="914399" y="848"/>
              <a:ext cx="3073455" cy="7776000"/>
            </a:xfrm>
            <a:prstGeom prst="rect">
              <a:avLst/>
            </a:prstGeom>
          </p:spPr>
        </p:pic>
        <p:grpSp>
          <p:nvGrpSpPr>
            <p:cNvPr id="5" name="그룹 4"/>
            <p:cNvGrpSpPr/>
            <p:nvPr/>
          </p:nvGrpSpPr>
          <p:grpSpPr>
            <a:xfrm>
              <a:off x="1406518" y="2592437"/>
              <a:ext cx="2179962" cy="610907"/>
              <a:chOff x="1386198" y="2525947"/>
              <a:chExt cx="2179962" cy="610907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758036" y="2705967"/>
                <a:ext cx="1436292" cy="430887"/>
              </a:xfrm>
              <a:prstGeom prst="rect">
                <a:avLst/>
              </a:prstGeom>
            </p:spPr>
            <p:txBody>
              <a:bodyPr wrap="none" lIns="0" tIns="0" rIns="0" bIns="0" rtlCol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>
                <a:defPPr>
                  <a:defRPr lang="ko-KR"/>
                </a:defPPr>
                <a:lvl1pPr lvl="0" algn="ctr">
                  <a:spcBef>
                    <a:spcPts val="300"/>
                  </a:spcBef>
                  <a:defRPr sz="3200">
                    <a:solidFill>
                      <a:srgbClr val="002060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defRPr>
                </a:lvl1pPr>
              </a:lstStyle>
              <a:p>
                <a:r>
                  <a:rPr lang="ko-KR" altLang="en-US" sz="28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참고사항</a:t>
                </a:r>
                <a:endPara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386198" y="2525947"/>
                <a:ext cx="2179962" cy="0"/>
              </a:xfrm>
              <a:prstGeom prst="line">
                <a:avLst/>
              </a:prstGeom>
              <a:ln w="12700">
                <a:solidFill>
                  <a:srgbClr val="70AED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1998707" y="1575377"/>
              <a:ext cx="873316" cy="461665"/>
            </a:xfrm>
            <a:prstGeom prst="rect">
              <a:avLst/>
            </a:prstGeom>
          </p:spPr>
          <p:txBody>
            <a:bodyPr wrap="none" lIns="0" tIns="0" rIns="0" bIns="0" rtlCol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spcBef>
                  <a:spcPts val="300"/>
                </a:spcBef>
              </a:pPr>
              <a:r>
                <a:rPr lang="ko-KR" altLang="en-US" sz="3000" b="1" spc="-80" dirty="0" smtClean="0">
                  <a:solidFill>
                    <a:srgbClr val="689FC8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별 첨</a:t>
              </a:r>
              <a:endParaRPr lang="ko-KR" altLang="en-US" sz="3000" b="1" spc="-80" dirty="0">
                <a:solidFill>
                  <a:srgbClr val="689F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0" name="Text Box 52"/>
          <p:cNvSpPr txBox="1">
            <a:spLocks noChangeArrowheads="1"/>
          </p:cNvSpPr>
          <p:nvPr/>
        </p:nvSpPr>
        <p:spPr bwMode="auto">
          <a:xfrm>
            <a:off x="5454650" y="3053132"/>
            <a:ext cx="297837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>
            <a:lvl1pPr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1pPr>
            <a:lvl2pPr marL="742950" indent="-28575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2pPr>
            <a:lvl3pPr marL="11430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3pPr>
            <a:lvl4pPr marL="16002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4pPr>
            <a:lvl5pPr marL="2057400" indent="-228600"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9pPr>
          </a:lstStyle>
          <a:p>
            <a:pPr defTabSz="1018624">
              <a:spcAft>
                <a:spcPts val="1000"/>
              </a:spcAft>
            </a:pP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별첨 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사용가능 공인인증서</a:t>
            </a:r>
            <a:endParaRPr lang="en-US" altLang="ko-KR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730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85" y="1403351"/>
            <a:ext cx="10189902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688783"/>
              </p:ext>
            </p:extLst>
          </p:nvPr>
        </p:nvGraphicFramePr>
        <p:xfrm>
          <a:off x="702122" y="1722055"/>
          <a:ext cx="9469052" cy="478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0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52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4923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402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68479"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용도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발급기관</a:t>
                      </a:r>
                      <a:endParaRPr lang="en-US" altLang="ko-KR" sz="12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사용가능</a:t>
                      </a:r>
                      <a:endParaRPr lang="en-US" altLang="ko-KR" sz="1200" dirty="0" smtClean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여부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514">
                <a:tc rowSpan="6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범용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금융기관업무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정부민원업무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 전자문서 관련 제반 업무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한국정보인증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http://www.signgate.com</a:t>
                      </a:r>
                      <a:endParaRPr lang="en-US" altLang="ko-KR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200" b="1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코스콤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http://www.signkorea.com</a:t>
                      </a:r>
                      <a:endParaRPr lang="en-US" altLang="ko-KR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금융결제원         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http://www.yessign.or.kr</a:t>
                      </a:r>
                      <a:endParaRPr lang="en-US" altLang="ko-KR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한국전자인증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http://www.crosscert.com</a:t>
                      </a:r>
                      <a:endParaRPr lang="en-US" altLang="ko-KR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한국무역정보통신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http://www.tradesign.net</a:t>
                      </a:r>
                      <a:endParaRPr lang="en-US" altLang="ko-KR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이니텍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         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https://www.inipass.com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사용가능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보안매체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보안영역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14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용도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제한용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은행</a:t>
                      </a: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신용카드</a:t>
                      </a: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보험용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조회</a:t>
                      </a: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자금이체 등 은행업무</a:t>
                      </a: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개별 및 공동업무</a:t>
                      </a: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조회</a:t>
                      </a: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각종 신청 등 보험업무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조회</a:t>
                      </a: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각종 신청 등 신용카드 업무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정부민원업무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latinLnBrk="1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공인인증기관간 합의된 업무</a:t>
                      </a:r>
                      <a:endParaRPr lang="en-US" altLang="ko-KR" sz="12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200" b="1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코스콤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http://www.signkorea.com</a:t>
                      </a:r>
                      <a:endParaRPr lang="en-US" altLang="ko-KR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금융결제원          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http://www.yessign.or.kr</a:t>
                      </a:r>
                      <a:endParaRPr lang="en-US" altLang="ko-KR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사용가능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보안매체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보안영역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1054295" y="274416"/>
            <a:ext cx="8036759" cy="826919"/>
            <a:chOff x="1054295" y="274416"/>
            <a:chExt cx="8036759" cy="826919"/>
          </a:xfrm>
        </p:grpSpPr>
        <p:sp>
          <p:nvSpPr>
            <p:cNvPr id="11" name="AutoShape 64"/>
            <p:cNvSpPr>
              <a:spLocks noChangeArrowheads="1"/>
            </p:cNvSpPr>
            <p:nvPr/>
          </p:nvSpPr>
          <p:spPr bwMode="auto">
            <a:xfrm>
              <a:off x="1054295" y="274416"/>
              <a:ext cx="850248" cy="461665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en-US" altLang="ko-KR" sz="3000" kern="0" spc="-80" dirty="0" smtClean="0">
                  <a:solidFill>
                    <a:srgbClr val="8DBDD8"/>
                  </a:solidFill>
                  <a:latin typeface="휴먼엑스포" pitchFamily="18" charset="-127"/>
                  <a:ea typeface="휴먼엑스포" pitchFamily="18" charset="-127"/>
                </a:rPr>
                <a:t>01</a:t>
              </a:r>
              <a:endParaRPr lang="ko-KR" altLang="en-US" sz="3000" kern="0" spc="-80" dirty="0">
                <a:solidFill>
                  <a:srgbClr val="8DBDD8"/>
                </a:solidFill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12" name="AutoShape 64"/>
            <p:cNvSpPr>
              <a:spLocks noChangeArrowheads="1"/>
            </p:cNvSpPr>
            <p:nvPr/>
          </p:nvSpPr>
          <p:spPr bwMode="auto">
            <a:xfrm>
              <a:off x="1720786" y="357570"/>
              <a:ext cx="5246032" cy="246221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>
              <a:innerShdw blurRad="63500" dist="25400" dir="18900000">
                <a:prstClr val="black">
                  <a:alpha val="24000"/>
                </a:prstClr>
              </a:innerShdw>
            </a:effec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indent="-339536" defTabSz="1042407" eaLnBrk="0" latinLnBrk="0" hangingPunct="0">
                <a:buClr>
                  <a:srgbClr val="3271AA"/>
                </a:buClr>
                <a:buSzPct val="140000"/>
                <a:tabLst>
                  <a:tab pos="5645196" algn="l"/>
                </a:tabLst>
                <a:defRPr/>
              </a:pPr>
              <a:r>
                <a:rPr lang="ko-KR" altLang="en-US" sz="1600" b="1" kern="0" spc="-80" dirty="0" smtClean="0">
                  <a:solidFill>
                    <a:srgbClr val="017DC3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사용가능 공인인증서</a:t>
              </a:r>
              <a:endParaRPr lang="ko-KR" altLang="en-US" sz="1600" b="1" kern="0" spc="-80" dirty="0">
                <a:solidFill>
                  <a:srgbClr val="017DC3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1458206" y="762781"/>
              <a:ext cx="7632848" cy="338554"/>
              <a:chOff x="3298970" y="3322971"/>
              <a:chExt cx="7632848" cy="338554"/>
            </a:xfrm>
          </p:grpSpPr>
          <p:sp>
            <p:nvSpPr>
              <p:cNvPr id="14" name="AutoShape 64"/>
              <p:cNvSpPr>
                <a:spLocks noChangeArrowheads="1"/>
              </p:cNvSpPr>
              <p:nvPr/>
            </p:nvSpPr>
            <p:spPr bwMode="auto">
              <a:xfrm>
                <a:off x="3298970" y="3322971"/>
                <a:ext cx="7632848" cy="338554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r>
                  <a:rPr kumimoji="1" lang="ko-KR" altLang="en-US" sz="22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Rix고딕 EB" panose="02020603020101020101" pitchFamily="18" charset="-127"/>
                    <a:ea typeface="Rix고딕 EB" panose="02020603020101020101" pitchFamily="18" charset="-127"/>
                  </a:rPr>
                  <a:t>사용가능 공인인증서</a:t>
                </a:r>
                <a:endParaRPr kumimoji="1" lang="en-US" altLang="ko-KR" sz="22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Rix모던고딕 EB" pitchFamily="18" charset="-127"/>
                  <a:ea typeface="Rix모던고딕 EB" pitchFamily="18" charset="-127"/>
                </a:endParaRPr>
              </a:p>
            </p:txBody>
          </p:sp>
          <p:sp>
            <p:nvSpPr>
              <p:cNvPr id="17" name="AutoShape 64"/>
              <p:cNvSpPr>
                <a:spLocks noChangeArrowheads="1"/>
              </p:cNvSpPr>
              <p:nvPr/>
            </p:nvSpPr>
            <p:spPr bwMode="auto">
              <a:xfrm>
                <a:off x="3674559" y="3370105"/>
                <a:ext cx="64" cy="246221"/>
              </a:xfrm>
              <a:prstGeom prst="rect">
                <a:avLst/>
              </a:prstGeom>
              <a:noFill/>
              <a:ln w="6350" cap="flat" cmpd="sng" algn="ctr">
                <a:noFill/>
                <a:prstDash val="solid"/>
              </a:ln>
              <a:effectLst>
                <a:innerShdw blurRad="63500" dist="25400" dir="18900000">
                  <a:prstClr val="black">
                    <a:alpha val="24000"/>
                  </a:prstClr>
                </a:innerShdw>
              </a:effectLst>
            </p:spPr>
            <p:txBody>
              <a:bodyPr wrap="non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indent="-339536" algn="ctr" defTabSz="1042407" eaLnBrk="0" latinLnBrk="0" hangingPunct="0">
                  <a:buClr>
                    <a:srgbClr val="3271AA"/>
                  </a:buClr>
                  <a:buSzPct val="140000"/>
                  <a:tabLst>
                    <a:tab pos="5645196" algn="l"/>
                  </a:tabLst>
                  <a:defRPr/>
                </a:pPr>
                <a:endParaRPr lang="en-US" altLang="ko-KR" sz="1600" kern="0" spc="-80" dirty="0">
                  <a:solidFill>
                    <a:prstClr val="white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</p:grpSp>
      </p:grpSp>
      <p:sp>
        <p:nvSpPr>
          <p:cNvPr id="18" name="AutoShape 64"/>
          <p:cNvSpPr>
            <a:spLocks noChangeArrowheads="1"/>
          </p:cNvSpPr>
          <p:nvPr/>
        </p:nvSpPr>
        <p:spPr bwMode="auto">
          <a:xfrm>
            <a:off x="218500" y="673839"/>
            <a:ext cx="1059686" cy="492443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>
            <a:innerShdw blurRad="63500" dist="25400" dir="18900000">
              <a:prstClr val="black">
                <a:alpha val="24000"/>
              </a:prstClr>
            </a:innerShdw>
          </a:effec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indent="-339536" algn="ctr" defTabSz="1042407" eaLnBrk="0" latinLnBrk="0" hangingPunct="0">
              <a:buClr>
                <a:srgbClr val="3271AA"/>
              </a:buClr>
              <a:buSzPct val="140000"/>
              <a:tabLst>
                <a:tab pos="5645196" algn="l"/>
              </a:tabLst>
              <a:defRPr/>
            </a:pPr>
            <a:r>
              <a:rPr lang="en-US" altLang="ko-KR" sz="3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ix모던고딕 B" pitchFamily="18" charset="-127"/>
                <a:ea typeface="Rix모던고딕 B" pitchFamily="18" charset="-127"/>
              </a:rPr>
              <a:t>1</a:t>
            </a:r>
            <a:endParaRPr lang="ko-KR" altLang="en-US" sz="3200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ix모던고딕 B" pitchFamily="18" charset="-127"/>
              <a:ea typeface="Rix모던고딕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483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2" y="-286"/>
            <a:ext cx="10912711" cy="7777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218" y="5792147"/>
            <a:ext cx="1081066" cy="184666"/>
          </a:xfrm>
          <a:prstGeom prst="rect">
            <a:avLst/>
          </a:prstGeom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algn="ctr">
              <a:spcBef>
                <a:spcPts val="300"/>
              </a:spcBef>
            </a:pPr>
            <a:r>
              <a:rPr lang="ko-KR" altLang="en-US" sz="1200" spc="-7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등</a:t>
            </a:r>
            <a:r>
              <a:rPr lang="ko-KR" altLang="en-US" sz="1200" spc="-7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기 소 출 입 증</a:t>
            </a:r>
            <a:endParaRPr lang="ko-KR" altLang="en-US" sz="1200" spc="-7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3436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6350" cap="flat" cmpd="sng" algn="ctr">
          <a:solidFill>
            <a:schemeClr val="tx1"/>
          </a:solidFill>
          <a:prstDash val="solid"/>
          <a:round/>
          <a:tailEnd type="triangle" w="sm" len="sm"/>
        </a:ln>
        <a:effectLst/>
      </a:spPr>
      <a:bodyPr vert="horz" wrap="square" lIns="0" tIns="45720" rIns="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None/>
          <a:defRPr kumimoji="1" sz="1100" b="0" i="0" u="none" strike="noStrike" cap="none" normalizeH="0" baseline="0" smtClean="0">
            <a:solidFill>
              <a:schemeClr val="tx1"/>
            </a:solidFill>
            <a:latin typeface="가는각진제목체"/>
            <a:ea typeface="가는각진제목체"/>
          </a:defRPr>
        </a:defPPr>
      </a:lstStyle>
    </a:spDef>
    <a:lnDef>
      <a:spPr>
        <a:solidFill>
          <a:schemeClr val="accent1"/>
        </a:solidFill>
        <a:ln w="6350" cap="flat" cmpd="sng" algn="ctr">
          <a:solidFill>
            <a:schemeClr val="tx1"/>
          </a:solidFill>
          <a:prstDash val="solid"/>
          <a:round/>
          <a:tailEnd type="triangle" w="sm" len="sm"/>
        </a:ln>
        <a:effectLst/>
      </a:spPr>
      <a:bodyPr vert="horz" wrap="square" lIns="0" tIns="45720" rIns="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None/>
          <a:defRPr kumimoji="1" lang="ko-KR" altLang="en-US" sz="1100" b="0" i="0" u="none" strike="noStrike" cap="none" normalizeH="0" baseline="0" smtClean="0">
            <a:solidFill>
              <a:schemeClr val="tx1"/>
            </a:solidFill>
            <a:latin typeface="가는각진제목체"/>
            <a:ea typeface="가는각진제목체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1200" dirty="0" smtClean="0">
            <a:latin typeface="맑은 고딕"/>
            <a:ea typeface="맑은 고딕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3636</Words>
  <Application>Microsoft Office PowerPoint</Application>
  <PresentationFormat>사용자 지정</PresentationFormat>
  <Paragraphs>944</Paragraphs>
  <Slides>43</Slides>
  <Notes>38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57" baseType="lpstr">
      <vt:lpstr>HY견명조</vt:lpstr>
      <vt:lpstr>HY견고딕</vt:lpstr>
      <vt:lpstr>굴림</vt:lpstr>
      <vt:lpstr>Wingdings</vt:lpstr>
      <vt:lpstr>Arial</vt:lpstr>
      <vt:lpstr>Rix모던고딕 EB</vt:lpstr>
      <vt:lpstr>Rix고딕 EB</vt:lpstr>
      <vt:lpstr>Times New Roman</vt:lpstr>
      <vt:lpstr>나눔바른고딕</vt:lpstr>
      <vt:lpstr>휴먼엑스포</vt:lpstr>
      <vt:lpstr>Rix모던고딕 B</vt:lpstr>
      <vt:lpstr>HY헤드라인M</vt:lpstr>
      <vt:lpstr>맑은 고딕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>HJSHIN_QA</Manager>
  <Company>NDS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DOT</dc:creator>
  <cp:lastModifiedBy>kwonbaba</cp:lastModifiedBy>
  <cp:revision>1213</cp:revision>
  <dcterms:created xsi:type="dcterms:W3CDTF">2016-04-26T05:33:32Z</dcterms:created>
  <dcterms:modified xsi:type="dcterms:W3CDTF">2019-06-14T16:07:36Z</dcterms:modified>
</cp:coreProperties>
</file>